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69"/>
  </p:notesMasterIdLst>
  <p:handoutMasterIdLst>
    <p:handoutMasterId r:id="rId70"/>
  </p:handoutMasterIdLst>
  <p:sldIdLst>
    <p:sldId id="6019" r:id="rId12"/>
    <p:sldId id="5997" r:id="rId13"/>
    <p:sldId id="5834" r:id="rId14"/>
    <p:sldId id="6001" r:id="rId15"/>
    <p:sldId id="6002" r:id="rId16"/>
    <p:sldId id="6004" r:id="rId17"/>
    <p:sldId id="6020" r:id="rId18"/>
    <p:sldId id="6005" r:id="rId19"/>
    <p:sldId id="6006" r:id="rId20"/>
    <p:sldId id="6007" r:id="rId21"/>
    <p:sldId id="6008" r:id="rId22"/>
    <p:sldId id="6012" r:id="rId23"/>
    <p:sldId id="6009" r:id="rId24"/>
    <p:sldId id="6010" r:id="rId25"/>
    <p:sldId id="6016" r:id="rId26"/>
    <p:sldId id="6017" r:id="rId27"/>
    <p:sldId id="6022" r:id="rId28"/>
    <p:sldId id="6021" r:id="rId29"/>
    <p:sldId id="5953" r:id="rId30"/>
    <p:sldId id="5985" r:id="rId31"/>
    <p:sldId id="5954" r:id="rId32"/>
    <p:sldId id="5955" r:id="rId33"/>
    <p:sldId id="5956" r:id="rId34"/>
    <p:sldId id="5957" r:id="rId35"/>
    <p:sldId id="5958" r:id="rId36"/>
    <p:sldId id="5986" r:id="rId37"/>
    <p:sldId id="5959" r:id="rId38"/>
    <p:sldId id="5960" r:id="rId39"/>
    <p:sldId id="5961" r:id="rId40"/>
    <p:sldId id="5987" r:id="rId41"/>
    <p:sldId id="5962" r:id="rId42"/>
    <p:sldId id="5963" r:id="rId43"/>
    <p:sldId id="5964" r:id="rId44"/>
    <p:sldId id="5965" r:id="rId45"/>
    <p:sldId id="5966" r:id="rId46"/>
    <p:sldId id="5988" r:id="rId47"/>
    <p:sldId id="5968" r:id="rId48"/>
    <p:sldId id="5969" r:id="rId49"/>
    <p:sldId id="5970" r:id="rId50"/>
    <p:sldId id="5971" r:id="rId51"/>
    <p:sldId id="5972" r:id="rId52"/>
    <p:sldId id="5973" r:id="rId53"/>
    <p:sldId id="5974" r:id="rId54"/>
    <p:sldId id="5975" r:id="rId55"/>
    <p:sldId id="5976" r:id="rId56"/>
    <p:sldId id="5977" r:id="rId57"/>
    <p:sldId id="5978" r:id="rId58"/>
    <p:sldId id="5979" r:id="rId59"/>
    <p:sldId id="5980" r:id="rId60"/>
    <p:sldId id="5981" r:id="rId61"/>
    <p:sldId id="5982" r:id="rId62"/>
    <p:sldId id="5983" r:id="rId63"/>
    <p:sldId id="5984" r:id="rId64"/>
    <p:sldId id="6018" r:id="rId65"/>
    <p:sldId id="6023" r:id="rId66"/>
    <p:sldId id="6025" r:id="rId67"/>
    <p:sldId id="6024" r:id="rId6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42A"/>
    <a:srgbClr val="CDEDF2"/>
    <a:srgbClr val="ED7D31"/>
    <a:srgbClr val="F8BFFF"/>
    <a:srgbClr val="FFDCFD"/>
    <a:srgbClr val="FFEFEC"/>
    <a:srgbClr val="FF0000"/>
    <a:srgbClr val="0432FF"/>
    <a:srgbClr val="ECFFF8"/>
    <a:srgbClr val="CDF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32" autoAdjust="0"/>
    <p:restoredTop sz="61910" autoAdjust="0"/>
  </p:normalViewPr>
  <p:slideViewPr>
    <p:cSldViewPr>
      <p:cViewPr varScale="1">
        <p:scale>
          <a:sx n="84" d="100"/>
          <a:sy n="84" d="100"/>
        </p:scale>
        <p:origin x="176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" Type="http://schemas.openxmlformats.org/officeDocument/2006/relationships/slideMaster" Target="slideMasters/slideMaster7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1853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056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624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006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610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8780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704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5693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783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1845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34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446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768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315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18673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54347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4161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4658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8623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730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5548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22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43017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5469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8984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777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7913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1073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018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7872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1973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459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39767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00104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849606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2612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933546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998978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6902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35556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242769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824245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397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321867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3928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82007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21062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806775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16826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850407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9269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119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002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2917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36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11/2/2022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safari.ethz.ch/projects_and_seminars/fall2021/lib/exe/fetch.php?media=gupta-asplos-2009.pdf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inf.ethz.ch/omutlu/pub/Reducing-SSD-Read-Latency-by-Optimizing-Read-Retry_asplos21.pdf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9.xml"/><Relationship Id="rId5" Type="http://schemas.openxmlformats.org/officeDocument/2006/relationships/hyperlink" Target="https://www.usenix.org/system/files/atc19-kim-shine.pdf" TargetMode="External"/><Relationship Id="rId4" Type="http://schemas.openxmlformats.org/officeDocument/2006/relationships/hyperlink" Target="https://www.usenix.org/legacy/event/fast12/tech/full_papers/Wu.pdf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 November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600" dirty="0"/>
              <a:t>Advanced NAND Flash Commands</a:t>
            </a:r>
            <a:br>
              <a:rPr lang="en-US" sz="3600" dirty="0"/>
            </a:br>
            <a:r>
              <a:rPr lang="en-US" sz="3600" dirty="0"/>
              <a:t>&amp; Address Translation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28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Performs consecutive reads in a pipelined manner</a:t>
            </a: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READ Command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직사각형 77">
            <a:extLst>
              <a:ext uri="{FF2B5EF4-FFF2-40B4-BE49-F238E27FC236}">
                <a16:creationId xmlns:a16="http://schemas.microsoft.com/office/drawing/2014/main" id="{78202CE6-0E23-8E4A-A6F3-941386D833A5}"/>
              </a:ext>
            </a:extLst>
          </p:cNvPr>
          <p:cNvSpPr/>
          <p:nvPr/>
        </p:nvSpPr>
        <p:spPr>
          <a:xfrm>
            <a:off x="1602050" y="2657458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3" name="직사각형 110">
            <a:extLst>
              <a:ext uri="{FF2B5EF4-FFF2-40B4-BE49-F238E27FC236}">
                <a16:creationId xmlns:a16="http://schemas.microsoft.com/office/drawing/2014/main" id="{03C81135-3335-7947-9A53-3965DB61C8DC}"/>
              </a:ext>
            </a:extLst>
          </p:cNvPr>
          <p:cNvSpPr/>
          <p:nvPr/>
        </p:nvSpPr>
        <p:spPr>
          <a:xfrm>
            <a:off x="1890658" y="2657458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A7E1487-C22F-5C42-B38E-5EB436898D33}"/>
              </a:ext>
            </a:extLst>
          </p:cNvPr>
          <p:cNvGrpSpPr/>
          <p:nvPr/>
        </p:nvGrpSpPr>
        <p:grpSpPr>
          <a:xfrm>
            <a:off x="3036425" y="2224849"/>
            <a:ext cx="974977" cy="920399"/>
            <a:chOff x="3036425" y="2224849"/>
            <a:chExt cx="974977" cy="920399"/>
          </a:xfrm>
        </p:grpSpPr>
        <p:sp>
          <p:nvSpPr>
            <p:cNvPr id="17" name="직사각형 48">
              <a:extLst>
                <a:ext uri="{FF2B5EF4-FFF2-40B4-BE49-F238E27FC236}">
                  <a16:creationId xmlns:a16="http://schemas.microsoft.com/office/drawing/2014/main" id="{17736EE9-28D8-6D45-8685-3C6A5C4B813F}"/>
                </a:ext>
              </a:extLst>
            </p:cNvPr>
            <p:cNvSpPr/>
            <p:nvPr/>
          </p:nvSpPr>
          <p:spPr>
            <a:xfrm>
              <a:off x="3145986" y="2740763"/>
              <a:ext cx="239527" cy="404485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CFCF9C1-DA2E-7342-A011-91E0AC537E2A}"/>
                </a:ext>
              </a:extLst>
            </p:cNvPr>
            <p:cNvGrpSpPr/>
            <p:nvPr/>
          </p:nvGrpSpPr>
          <p:grpSpPr>
            <a:xfrm>
              <a:off x="3036425" y="2224849"/>
              <a:ext cx="974977" cy="740783"/>
              <a:chOff x="3036425" y="2224849"/>
              <a:chExt cx="974977" cy="740783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7BC2EE-32D9-C14B-914E-9CDD27A6EC1C}"/>
                  </a:ext>
                </a:extLst>
              </p:cNvPr>
              <p:cNvSpPr txBox="1"/>
              <p:nvPr/>
            </p:nvSpPr>
            <p:spPr>
              <a:xfrm>
                <a:off x="3036425" y="2224849"/>
                <a:ext cx="974977" cy="369332"/>
              </a:xfrm>
              <a:prstGeom prst="rect">
                <a:avLst/>
              </a:prstGeom>
              <a:noFill/>
            </p:spPr>
            <p:txBody>
              <a:bodyPr wrap="square" lIns="72000" tIns="0" rIns="0" bIns="0" rtlCol="0" anchor="ctr">
                <a:spAutoFit/>
              </a:bodyPr>
              <a:lstStyle/>
              <a:p>
                <a:pPr algn="ctr" defTabSz="457200"/>
                <a:r>
                  <a:rPr lang="en-US" altLang="ko-KR" sz="2400" b="1" dirty="0" err="1">
                    <a:solidFill>
                      <a:srgbClr val="D77A0B"/>
                    </a:solidFill>
                    <a:latin typeface="Courier New" panose="02070309020205020404" pitchFamily="49" charset="0"/>
                    <a:ea typeface="맑은 고딕" panose="020B0503020000020004" pitchFamily="34" charset="-127"/>
                    <a:cs typeface="Courier New" panose="02070309020205020404" pitchFamily="49" charset="0"/>
                  </a:rPr>
                  <a:t>tECC</a:t>
                </a:r>
                <a:endParaRPr lang="ko-KR" altLang="en-US" sz="2400" b="1" dirty="0">
                  <a:solidFill>
                    <a:srgbClr val="D77A0B"/>
                  </a:solidFill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983BD2C-32AA-1143-A3BA-4836375AB2FB}"/>
                  </a:ext>
                </a:extLst>
              </p:cNvPr>
              <p:cNvCxnSpPr/>
              <p:nvPr/>
            </p:nvCxnSpPr>
            <p:spPr>
              <a:xfrm>
                <a:off x="3265188" y="2594181"/>
                <a:ext cx="0" cy="371451"/>
              </a:xfrm>
              <a:prstGeom prst="line">
                <a:avLst/>
              </a:prstGeom>
              <a:ln w="12700">
                <a:solidFill>
                  <a:srgbClr val="D77A0B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6903D63-F817-AD44-9AD7-A4664B457A63}"/>
              </a:ext>
            </a:extLst>
          </p:cNvPr>
          <p:cNvSpPr txBox="1"/>
          <p:nvPr/>
        </p:nvSpPr>
        <p:spPr>
          <a:xfrm>
            <a:off x="447902" y="2738584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27E9AA-3537-DC41-8C31-E34F473E6E25}"/>
              </a:ext>
            </a:extLst>
          </p:cNvPr>
          <p:cNvSpPr txBox="1"/>
          <p:nvPr/>
        </p:nvSpPr>
        <p:spPr>
          <a:xfrm>
            <a:off x="447902" y="3168715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B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B97DB6-30E7-4F47-96CB-71843243074E}"/>
              </a:ext>
            </a:extLst>
          </p:cNvPr>
          <p:cNvSpPr txBox="1"/>
          <p:nvPr/>
        </p:nvSpPr>
        <p:spPr>
          <a:xfrm>
            <a:off x="3577147" y="2738735"/>
            <a:ext cx="20131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400" b="1" i="1" dirty="0">
                <a:solidFill>
                  <a:srgbClr val="0070C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PAGE</a:t>
            </a:r>
            <a:r>
              <a:rPr lang="en-US" sz="2400" b="1" i="1" dirty="0">
                <a:solidFill>
                  <a:srgbClr val="0070C0"/>
                </a:solidFill>
                <a:latin typeface="Helvetica" pitchFamily="2" charset="0"/>
                <a:ea typeface="Cambria" panose="02040503050406030204" pitchFamily="18" charset="0"/>
                <a:cs typeface="Courier New" panose="02070309020205020404" pitchFamily="49" charset="0"/>
              </a:rPr>
              <a:t> </a:t>
            </a:r>
            <a:r>
              <a:rPr lang="en-US" sz="2400" b="1" i="1" dirty="0">
                <a:solidFill>
                  <a:srgbClr val="0070C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READ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4A6A5C0-A3C3-9344-B8B9-6457626BC955}"/>
              </a:ext>
            </a:extLst>
          </p:cNvPr>
          <p:cNvCxnSpPr>
            <a:cxnSpLocks/>
          </p:cNvCxnSpPr>
          <p:nvPr/>
        </p:nvCxnSpPr>
        <p:spPr>
          <a:xfrm flipH="1">
            <a:off x="3145986" y="2944368"/>
            <a:ext cx="468283" cy="200880"/>
          </a:xfrm>
          <a:prstGeom prst="line">
            <a:avLst/>
          </a:prstGeom>
          <a:ln w="127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5BCB521-9FA5-7546-865C-8D303D59C196}"/>
              </a:ext>
            </a:extLst>
          </p:cNvPr>
          <p:cNvSpPr txBox="1"/>
          <p:nvPr/>
        </p:nvSpPr>
        <p:spPr>
          <a:xfrm>
            <a:off x="5304116" y="2514600"/>
            <a:ext cx="3715594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sz="2200" dirty="0">
                <a:latin typeface="+mn-lt"/>
              </a:rPr>
              <a:t>Regular PAGE READ:</a:t>
            </a:r>
          </a:p>
          <a:p>
            <a:pPr algn="ctr"/>
            <a:r>
              <a:rPr lang="en-CH" sz="2200" dirty="0">
                <a:latin typeface="+mn-lt"/>
              </a:rPr>
              <a:t>Overlaps </a:t>
            </a:r>
            <a:r>
              <a:rPr lang="en-CH" sz="2200" dirty="0">
                <a:solidFill>
                  <a:srgbClr val="C00000"/>
                </a:solidFill>
                <a:latin typeface="+mn-lt"/>
              </a:rPr>
              <a:t>only tECC </a:t>
            </a:r>
            <a:r>
              <a:rPr lang="en-CH" sz="2200" dirty="0">
                <a:latin typeface="+mn-lt"/>
              </a:rPr>
              <a:t>with tR</a:t>
            </a:r>
          </a:p>
        </p:txBody>
      </p:sp>
      <p:sp>
        <p:nvSpPr>
          <p:cNvPr id="34" name="직사각형 77">
            <a:extLst>
              <a:ext uri="{FF2B5EF4-FFF2-40B4-BE49-F238E27FC236}">
                <a16:creationId xmlns:a16="http://schemas.microsoft.com/office/drawing/2014/main" id="{54639DAB-C588-874E-98DE-0A01AB876080}"/>
              </a:ext>
            </a:extLst>
          </p:cNvPr>
          <p:cNvSpPr/>
          <p:nvPr/>
        </p:nvSpPr>
        <p:spPr>
          <a:xfrm>
            <a:off x="1602050" y="4562458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35" name="직선 화살표 연결선 80">
            <a:extLst>
              <a:ext uri="{FF2B5EF4-FFF2-40B4-BE49-F238E27FC236}">
                <a16:creationId xmlns:a16="http://schemas.microsoft.com/office/drawing/2014/main" id="{12B5FFF5-DD6E-4A43-98D3-C7AF7E70B586}"/>
              </a:ext>
            </a:extLst>
          </p:cNvPr>
          <p:cNvCxnSpPr>
            <a:cxnSpLocks/>
          </p:cNvCxnSpPr>
          <p:nvPr/>
        </p:nvCxnSpPr>
        <p:spPr>
          <a:xfrm rot="21060000" flipH="1">
            <a:off x="2642061" y="4816735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36" name="직사각형 110">
            <a:extLst>
              <a:ext uri="{FF2B5EF4-FFF2-40B4-BE49-F238E27FC236}">
                <a16:creationId xmlns:a16="http://schemas.microsoft.com/office/drawing/2014/main" id="{ADDD61C2-8FF9-5848-8D65-A60C69A3D63A}"/>
              </a:ext>
            </a:extLst>
          </p:cNvPr>
          <p:cNvSpPr/>
          <p:nvPr/>
        </p:nvSpPr>
        <p:spPr>
          <a:xfrm>
            <a:off x="1890658" y="4562458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37" name="그룹 45">
            <a:extLst>
              <a:ext uri="{FF2B5EF4-FFF2-40B4-BE49-F238E27FC236}">
                <a16:creationId xmlns:a16="http://schemas.microsoft.com/office/drawing/2014/main" id="{7D383AF7-E99E-924D-98B5-E70BA2211888}"/>
              </a:ext>
            </a:extLst>
          </p:cNvPr>
          <p:cNvGrpSpPr/>
          <p:nvPr/>
        </p:nvGrpSpPr>
        <p:grpSpPr>
          <a:xfrm>
            <a:off x="1997491" y="4645763"/>
            <a:ext cx="1388022" cy="404485"/>
            <a:chOff x="1874519" y="3830320"/>
            <a:chExt cx="4230088" cy="275440"/>
          </a:xfrm>
        </p:grpSpPr>
        <p:sp>
          <p:nvSpPr>
            <p:cNvPr id="38" name="직사각형 46">
              <a:extLst>
                <a:ext uri="{FF2B5EF4-FFF2-40B4-BE49-F238E27FC236}">
                  <a16:creationId xmlns:a16="http://schemas.microsoft.com/office/drawing/2014/main" id="{18FF7888-5F52-DF42-921C-AC329F4FF3C7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직사각형 47">
              <a:extLst>
                <a:ext uri="{FF2B5EF4-FFF2-40B4-BE49-F238E27FC236}">
                  <a16:creationId xmlns:a16="http://schemas.microsoft.com/office/drawing/2014/main" id="{AB9D1352-F7B9-0740-B68B-954B8C2338B0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0" name="직사각형 48">
              <a:extLst>
                <a:ext uri="{FF2B5EF4-FFF2-40B4-BE49-F238E27FC236}">
                  <a16:creationId xmlns:a16="http://schemas.microsoft.com/office/drawing/2014/main" id="{76DDB511-2E8A-C648-90B2-E42F645D46AD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43" name="직선 화살표 연결선 80">
            <a:extLst>
              <a:ext uri="{FF2B5EF4-FFF2-40B4-BE49-F238E27FC236}">
                <a16:creationId xmlns:a16="http://schemas.microsoft.com/office/drawing/2014/main" id="{49C94D0A-B508-B843-A6FF-01D29EE051FF}"/>
              </a:ext>
            </a:extLst>
          </p:cNvPr>
          <p:cNvCxnSpPr>
            <a:cxnSpLocks/>
          </p:cNvCxnSpPr>
          <p:nvPr/>
        </p:nvCxnSpPr>
        <p:spPr>
          <a:xfrm rot="21060000" flipH="1">
            <a:off x="3591986" y="5212705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grpSp>
        <p:nvGrpSpPr>
          <p:cNvPr id="44" name="그룹 45">
            <a:extLst>
              <a:ext uri="{FF2B5EF4-FFF2-40B4-BE49-F238E27FC236}">
                <a16:creationId xmlns:a16="http://schemas.microsoft.com/office/drawing/2014/main" id="{523A29F6-FE94-1041-A3D4-93D4302E88F1}"/>
              </a:ext>
            </a:extLst>
          </p:cNvPr>
          <p:cNvGrpSpPr/>
          <p:nvPr/>
        </p:nvGrpSpPr>
        <p:grpSpPr>
          <a:xfrm>
            <a:off x="2947416" y="5041733"/>
            <a:ext cx="1388022" cy="404485"/>
            <a:chOff x="1874519" y="3830320"/>
            <a:chExt cx="4230088" cy="275440"/>
          </a:xfrm>
        </p:grpSpPr>
        <p:sp>
          <p:nvSpPr>
            <p:cNvPr id="45" name="직사각형 46">
              <a:extLst>
                <a:ext uri="{FF2B5EF4-FFF2-40B4-BE49-F238E27FC236}">
                  <a16:creationId xmlns:a16="http://schemas.microsoft.com/office/drawing/2014/main" id="{B5773D78-DA02-AE49-AD0E-B1FB6B75139B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6" name="직사각형 47">
              <a:extLst>
                <a:ext uri="{FF2B5EF4-FFF2-40B4-BE49-F238E27FC236}">
                  <a16:creationId xmlns:a16="http://schemas.microsoft.com/office/drawing/2014/main" id="{3A736C14-65BE-BE40-BC85-4A881BE27614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48">
              <a:extLst>
                <a:ext uri="{FF2B5EF4-FFF2-40B4-BE49-F238E27FC236}">
                  <a16:creationId xmlns:a16="http://schemas.microsoft.com/office/drawing/2014/main" id="{1AABE163-8C40-3345-9B98-4A3961A1F1BC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BFF90FD-1319-6C41-BBE2-B8DA8F6AE9F7}"/>
              </a:ext>
            </a:extLst>
          </p:cNvPr>
          <p:cNvSpPr txBox="1"/>
          <p:nvPr/>
        </p:nvSpPr>
        <p:spPr>
          <a:xfrm>
            <a:off x="447902" y="4643584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D4B4AC-0CC9-EE4E-8F10-BA12C8AB12E7}"/>
              </a:ext>
            </a:extLst>
          </p:cNvPr>
          <p:cNvSpPr txBox="1"/>
          <p:nvPr/>
        </p:nvSpPr>
        <p:spPr>
          <a:xfrm>
            <a:off x="447902" y="5073715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B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7509F3-CA5C-B045-A097-4884C0AF087B}"/>
              </a:ext>
            </a:extLst>
          </p:cNvPr>
          <p:cNvSpPr txBox="1"/>
          <p:nvPr/>
        </p:nvSpPr>
        <p:spPr>
          <a:xfrm>
            <a:off x="3577147" y="4643735"/>
            <a:ext cx="20131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400" b="1" i="1" dirty="0">
                <a:solidFill>
                  <a:srgbClr val="C000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CACHE</a:t>
            </a:r>
            <a:r>
              <a:rPr lang="en-US" sz="2400" b="1" i="1" dirty="0">
                <a:solidFill>
                  <a:srgbClr val="C00000"/>
                </a:solidFill>
                <a:latin typeface="Helvetica" pitchFamily="2" charset="0"/>
                <a:ea typeface="Cambria" panose="02040503050406030204" pitchFamily="18" charset="0"/>
                <a:cs typeface="Courier New" panose="02070309020205020404" pitchFamily="49" charset="0"/>
              </a:rPr>
              <a:t> </a:t>
            </a:r>
            <a:r>
              <a:rPr lang="en-US" sz="2400" b="1" i="1" dirty="0">
                <a:solidFill>
                  <a:srgbClr val="C000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READ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B711F76-5CF4-8A4B-A13B-39BA51180878}"/>
              </a:ext>
            </a:extLst>
          </p:cNvPr>
          <p:cNvCxnSpPr>
            <a:cxnSpLocks/>
          </p:cNvCxnSpPr>
          <p:nvPr/>
        </p:nvCxnSpPr>
        <p:spPr>
          <a:xfrm flipH="1">
            <a:off x="2923268" y="4849368"/>
            <a:ext cx="691001" cy="180112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C309BE0C-B845-8D4D-ABE3-550898E77024}"/>
              </a:ext>
            </a:extLst>
          </p:cNvPr>
          <p:cNvSpPr txBox="1"/>
          <p:nvPr/>
        </p:nvSpPr>
        <p:spPr>
          <a:xfrm>
            <a:off x="5304116" y="4454604"/>
            <a:ext cx="3715594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sz="2200" dirty="0">
                <a:latin typeface="+mn-lt"/>
              </a:rPr>
              <a:t>CACHE READ:</a:t>
            </a:r>
          </a:p>
          <a:p>
            <a:pPr algn="ctr"/>
            <a:r>
              <a:rPr lang="en-CH" sz="2200" dirty="0">
                <a:latin typeface="+mn-lt"/>
              </a:rPr>
              <a:t>Overlaps </a:t>
            </a:r>
            <a:r>
              <a:rPr lang="en-CH" sz="2200" dirty="0">
                <a:solidFill>
                  <a:schemeClr val="accent6"/>
                </a:solidFill>
                <a:latin typeface="+mn-lt"/>
              </a:rPr>
              <a:t>tDMA &amp; tECC</a:t>
            </a:r>
            <a:r>
              <a:rPr lang="en-CH" sz="2200" dirty="0">
                <a:latin typeface="+mn-lt"/>
              </a:rPr>
              <a:t/>
            </a:r>
            <a:br>
              <a:rPr lang="en-CH" sz="2200" dirty="0">
                <a:latin typeface="+mn-lt"/>
              </a:rPr>
            </a:br>
            <a:r>
              <a:rPr lang="en-CH" sz="2200" dirty="0">
                <a:latin typeface="+mn-lt"/>
              </a:rPr>
              <a:t> with tR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59C28FE-8FE0-174D-BF07-A3C4B5687477}"/>
              </a:ext>
            </a:extLst>
          </p:cNvPr>
          <p:cNvGrpSpPr/>
          <p:nvPr/>
        </p:nvGrpSpPr>
        <p:grpSpPr>
          <a:xfrm>
            <a:off x="2439524" y="1901948"/>
            <a:ext cx="1210520" cy="1243300"/>
            <a:chOff x="2439524" y="1901948"/>
            <a:chExt cx="1210520" cy="1243300"/>
          </a:xfrm>
        </p:grpSpPr>
        <p:sp>
          <p:nvSpPr>
            <p:cNvPr id="16" name="직사각형 47">
              <a:extLst>
                <a:ext uri="{FF2B5EF4-FFF2-40B4-BE49-F238E27FC236}">
                  <a16:creationId xmlns:a16="http://schemas.microsoft.com/office/drawing/2014/main" id="{CDA20762-AA19-C841-ABA6-1984661D7463}"/>
                </a:ext>
              </a:extLst>
            </p:cNvPr>
            <p:cNvSpPr/>
            <p:nvPr/>
          </p:nvSpPr>
          <p:spPr>
            <a:xfrm>
              <a:off x="2955961" y="2740763"/>
              <a:ext cx="191694" cy="404485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897B59D-272A-1B41-99C1-FABC2336AE32}"/>
                </a:ext>
              </a:extLst>
            </p:cNvPr>
            <p:cNvGrpSpPr/>
            <p:nvPr/>
          </p:nvGrpSpPr>
          <p:grpSpPr>
            <a:xfrm>
              <a:off x="2439524" y="1901948"/>
              <a:ext cx="1210520" cy="1059099"/>
              <a:chOff x="2439524" y="1901948"/>
              <a:chExt cx="1210520" cy="105909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32E752-10CE-5D4F-BB31-8620E5253CCA}"/>
                  </a:ext>
                </a:extLst>
              </p:cNvPr>
              <p:cNvSpPr txBox="1"/>
              <p:nvPr/>
            </p:nvSpPr>
            <p:spPr>
              <a:xfrm>
                <a:off x="2439524" y="1901948"/>
                <a:ext cx="12105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/>
                <a:r>
                  <a:rPr lang="en-US" altLang="ko-KR" sz="2400" b="1" dirty="0" err="1">
                    <a:solidFill>
                      <a:schemeClr val="accent1"/>
                    </a:solidFill>
                    <a:latin typeface="Courier New" panose="02070309020205020404" pitchFamily="49" charset="0"/>
                    <a:ea typeface="맑은 고딕" panose="020B0503020000020004" pitchFamily="34" charset="-127"/>
                    <a:cs typeface="Courier New" panose="02070309020205020404" pitchFamily="49" charset="0"/>
                  </a:rPr>
                  <a:t>tDMA</a:t>
                </a:r>
                <a:endParaRPr lang="ko-KR" altLang="en-US" sz="2400" b="1" dirty="0">
                  <a:solidFill>
                    <a:schemeClr val="accent1"/>
                  </a:solidFill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9E779753-F923-8143-9F8A-FEC76F4F5CCE}"/>
                  </a:ext>
                </a:extLst>
              </p:cNvPr>
              <p:cNvCxnSpPr>
                <a:cxnSpLocks/>
                <a:stCxn id="7" idx="2"/>
              </p:cNvCxnSpPr>
              <p:nvPr/>
            </p:nvCxnSpPr>
            <p:spPr>
              <a:xfrm flipH="1">
                <a:off x="3042726" y="2271280"/>
                <a:ext cx="2058" cy="689767"/>
              </a:xfrm>
              <a:prstGeom prst="line">
                <a:avLst/>
              </a:prstGeom>
              <a:ln w="12700"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A5775C4-CE39-A846-B2FE-6CE7F924D1EA}"/>
              </a:ext>
            </a:extLst>
          </p:cNvPr>
          <p:cNvGrpSpPr/>
          <p:nvPr/>
        </p:nvGrpSpPr>
        <p:grpSpPr>
          <a:xfrm>
            <a:off x="1997491" y="2224849"/>
            <a:ext cx="958470" cy="920399"/>
            <a:chOff x="1997491" y="2224849"/>
            <a:chExt cx="958470" cy="920399"/>
          </a:xfrm>
        </p:grpSpPr>
        <p:sp>
          <p:nvSpPr>
            <p:cNvPr id="58" name="직사각형 46">
              <a:extLst>
                <a:ext uri="{FF2B5EF4-FFF2-40B4-BE49-F238E27FC236}">
                  <a16:creationId xmlns:a16="http://schemas.microsoft.com/office/drawing/2014/main" id="{0BD68158-3894-EE47-9170-37DC6789263E}"/>
                </a:ext>
              </a:extLst>
            </p:cNvPr>
            <p:cNvSpPr/>
            <p:nvPr/>
          </p:nvSpPr>
          <p:spPr>
            <a:xfrm>
              <a:off x="1997491" y="2740763"/>
              <a:ext cx="958470" cy="404485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CE0C926-DB6A-B245-B66D-425C218C9311}"/>
                </a:ext>
              </a:extLst>
            </p:cNvPr>
            <p:cNvGrpSpPr/>
            <p:nvPr/>
          </p:nvGrpSpPr>
          <p:grpSpPr>
            <a:xfrm>
              <a:off x="2231786" y="2224849"/>
              <a:ext cx="564716" cy="740783"/>
              <a:chOff x="2231786" y="2224849"/>
              <a:chExt cx="564716" cy="740783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336D346-5803-FA4F-866F-8824BCC6B234}"/>
                  </a:ext>
                </a:extLst>
              </p:cNvPr>
              <p:cNvSpPr txBox="1"/>
              <p:nvPr/>
            </p:nvSpPr>
            <p:spPr>
              <a:xfrm>
                <a:off x="2231786" y="2224849"/>
                <a:ext cx="564716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/>
                <a:r>
                  <a:rPr lang="en-US" altLang="ko-KR" sz="2400" b="1" dirty="0" err="1">
                    <a:solidFill>
                      <a:schemeClr val="accent6"/>
                    </a:solidFill>
                    <a:latin typeface="Courier New" panose="02070309020205020404" pitchFamily="49" charset="0"/>
                    <a:ea typeface="맑은 고딕" panose="020B0503020000020004" pitchFamily="34" charset="-127"/>
                    <a:cs typeface="Courier New" panose="02070309020205020404" pitchFamily="49" charset="0"/>
                  </a:rPr>
                  <a:t>tR</a:t>
                </a:r>
                <a:endParaRPr lang="ko-KR" altLang="en-US" sz="2400" b="1" dirty="0">
                  <a:solidFill>
                    <a:schemeClr val="accent6"/>
                  </a:solidFill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25F67710-2135-FD4D-B730-43621E5BEE11}"/>
                  </a:ext>
                </a:extLst>
              </p:cNvPr>
              <p:cNvCxnSpPr/>
              <p:nvPr/>
            </p:nvCxnSpPr>
            <p:spPr>
              <a:xfrm>
                <a:off x="2500393" y="2594181"/>
                <a:ext cx="0" cy="371451"/>
              </a:xfrm>
              <a:prstGeom prst="line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그룹 45">
            <a:extLst>
              <a:ext uri="{FF2B5EF4-FFF2-40B4-BE49-F238E27FC236}">
                <a16:creationId xmlns:a16="http://schemas.microsoft.com/office/drawing/2014/main" id="{6C310DFA-92CC-794E-8327-5D8BAA0ECECD}"/>
              </a:ext>
            </a:extLst>
          </p:cNvPr>
          <p:cNvGrpSpPr/>
          <p:nvPr/>
        </p:nvGrpSpPr>
        <p:grpSpPr>
          <a:xfrm>
            <a:off x="3152080" y="3148925"/>
            <a:ext cx="1388022" cy="404485"/>
            <a:chOff x="1874519" y="3830320"/>
            <a:chExt cx="4230088" cy="275440"/>
          </a:xfrm>
        </p:grpSpPr>
        <p:sp>
          <p:nvSpPr>
            <p:cNvPr id="63" name="직사각형 46">
              <a:extLst>
                <a:ext uri="{FF2B5EF4-FFF2-40B4-BE49-F238E27FC236}">
                  <a16:creationId xmlns:a16="http://schemas.microsoft.com/office/drawing/2014/main" id="{8F4EEFC7-B4A7-0C47-8380-D8C383AF61BD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64" name="직사각형 47">
              <a:extLst>
                <a:ext uri="{FF2B5EF4-FFF2-40B4-BE49-F238E27FC236}">
                  <a16:creationId xmlns:a16="http://schemas.microsoft.com/office/drawing/2014/main" id="{0386C9CF-6831-874E-8D92-E58F973BC141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65" name="직사각형 48">
              <a:extLst>
                <a:ext uri="{FF2B5EF4-FFF2-40B4-BE49-F238E27FC236}">
                  <a16:creationId xmlns:a16="http://schemas.microsoft.com/office/drawing/2014/main" id="{62B2C039-4122-EB45-BDA7-D18FDDB411D6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95865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9" grpId="0"/>
      <p:bldP spid="34" grpId="0" animBg="1"/>
      <p:bldP spid="36" grpId="0" animBg="1"/>
      <p:bldP spid="48" grpId="0"/>
      <p:bldP spid="49" grpId="0"/>
      <p:bldP spid="50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Needs additional on-chip page buffer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Enabling the CACHE READ Command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직사각형 77">
            <a:extLst>
              <a:ext uri="{FF2B5EF4-FFF2-40B4-BE49-F238E27FC236}">
                <a16:creationId xmlns:a16="http://schemas.microsoft.com/office/drawing/2014/main" id="{54639DAB-C588-874E-98DE-0A01AB876080}"/>
              </a:ext>
            </a:extLst>
          </p:cNvPr>
          <p:cNvSpPr/>
          <p:nvPr/>
        </p:nvSpPr>
        <p:spPr>
          <a:xfrm>
            <a:off x="1602050" y="1819258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35" name="직선 화살표 연결선 80">
            <a:extLst>
              <a:ext uri="{FF2B5EF4-FFF2-40B4-BE49-F238E27FC236}">
                <a16:creationId xmlns:a16="http://schemas.microsoft.com/office/drawing/2014/main" id="{12B5FFF5-DD6E-4A43-98D3-C7AF7E70B586}"/>
              </a:ext>
            </a:extLst>
          </p:cNvPr>
          <p:cNvCxnSpPr>
            <a:cxnSpLocks/>
          </p:cNvCxnSpPr>
          <p:nvPr/>
        </p:nvCxnSpPr>
        <p:spPr>
          <a:xfrm rot="21060000" flipH="1">
            <a:off x="2642061" y="2073535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36" name="직사각형 110">
            <a:extLst>
              <a:ext uri="{FF2B5EF4-FFF2-40B4-BE49-F238E27FC236}">
                <a16:creationId xmlns:a16="http://schemas.microsoft.com/office/drawing/2014/main" id="{ADDD61C2-8FF9-5848-8D65-A60C69A3D63A}"/>
              </a:ext>
            </a:extLst>
          </p:cNvPr>
          <p:cNvSpPr/>
          <p:nvPr/>
        </p:nvSpPr>
        <p:spPr>
          <a:xfrm>
            <a:off x="1890658" y="1819258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37" name="그룹 45">
            <a:extLst>
              <a:ext uri="{FF2B5EF4-FFF2-40B4-BE49-F238E27FC236}">
                <a16:creationId xmlns:a16="http://schemas.microsoft.com/office/drawing/2014/main" id="{7D383AF7-E99E-924D-98B5-E70BA2211888}"/>
              </a:ext>
            </a:extLst>
          </p:cNvPr>
          <p:cNvGrpSpPr/>
          <p:nvPr/>
        </p:nvGrpSpPr>
        <p:grpSpPr>
          <a:xfrm>
            <a:off x="1997491" y="1902563"/>
            <a:ext cx="1388022" cy="404485"/>
            <a:chOff x="1874519" y="3830320"/>
            <a:chExt cx="4230088" cy="275440"/>
          </a:xfrm>
        </p:grpSpPr>
        <p:sp>
          <p:nvSpPr>
            <p:cNvPr id="38" name="직사각형 46">
              <a:extLst>
                <a:ext uri="{FF2B5EF4-FFF2-40B4-BE49-F238E27FC236}">
                  <a16:creationId xmlns:a16="http://schemas.microsoft.com/office/drawing/2014/main" id="{18FF7888-5F52-DF42-921C-AC329F4FF3C7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직사각형 47">
              <a:extLst>
                <a:ext uri="{FF2B5EF4-FFF2-40B4-BE49-F238E27FC236}">
                  <a16:creationId xmlns:a16="http://schemas.microsoft.com/office/drawing/2014/main" id="{AB9D1352-F7B9-0740-B68B-954B8C2338B0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0" name="직사각형 48">
              <a:extLst>
                <a:ext uri="{FF2B5EF4-FFF2-40B4-BE49-F238E27FC236}">
                  <a16:creationId xmlns:a16="http://schemas.microsoft.com/office/drawing/2014/main" id="{76DDB511-2E8A-C648-90B2-E42F645D46AD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43" name="직선 화살표 연결선 80">
            <a:extLst>
              <a:ext uri="{FF2B5EF4-FFF2-40B4-BE49-F238E27FC236}">
                <a16:creationId xmlns:a16="http://schemas.microsoft.com/office/drawing/2014/main" id="{49C94D0A-B508-B843-A6FF-01D29EE051FF}"/>
              </a:ext>
            </a:extLst>
          </p:cNvPr>
          <p:cNvCxnSpPr>
            <a:cxnSpLocks/>
          </p:cNvCxnSpPr>
          <p:nvPr/>
        </p:nvCxnSpPr>
        <p:spPr>
          <a:xfrm rot="21060000" flipH="1">
            <a:off x="3591986" y="2469505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grpSp>
        <p:nvGrpSpPr>
          <p:cNvPr id="44" name="그룹 45">
            <a:extLst>
              <a:ext uri="{FF2B5EF4-FFF2-40B4-BE49-F238E27FC236}">
                <a16:creationId xmlns:a16="http://schemas.microsoft.com/office/drawing/2014/main" id="{523A29F6-FE94-1041-A3D4-93D4302E88F1}"/>
              </a:ext>
            </a:extLst>
          </p:cNvPr>
          <p:cNvGrpSpPr/>
          <p:nvPr/>
        </p:nvGrpSpPr>
        <p:grpSpPr>
          <a:xfrm>
            <a:off x="2947416" y="2298533"/>
            <a:ext cx="1388022" cy="404485"/>
            <a:chOff x="1874519" y="3830320"/>
            <a:chExt cx="4230088" cy="275440"/>
          </a:xfrm>
        </p:grpSpPr>
        <p:sp>
          <p:nvSpPr>
            <p:cNvPr id="45" name="직사각형 46">
              <a:extLst>
                <a:ext uri="{FF2B5EF4-FFF2-40B4-BE49-F238E27FC236}">
                  <a16:creationId xmlns:a16="http://schemas.microsoft.com/office/drawing/2014/main" id="{B5773D78-DA02-AE49-AD0E-B1FB6B75139B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6" name="직사각형 47">
              <a:extLst>
                <a:ext uri="{FF2B5EF4-FFF2-40B4-BE49-F238E27FC236}">
                  <a16:creationId xmlns:a16="http://schemas.microsoft.com/office/drawing/2014/main" id="{3A736C14-65BE-BE40-BC85-4A881BE27614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48">
              <a:extLst>
                <a:ext uri="{FF2B5EF4-FFF2-40B4-BE49-F238E27FC236}">
                  <a16:creationId xmlns:a16="http://schemas.microsoft.com/office/drawing/2014/main" id="{1AABE163-8C40-3345-9B98-4A3961A1F1BC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BFF90FD-1319-6C41-BBE2-B8DA8F6AE9F7}"/>
              </a:ext>
            </a:extLst>
          </p:cNvPr>
          <p:cNvSpPr txBox="1"/>
          <p:nvPr/>
        </p:nvSpPr>
        <p:spPr>
          <a:xfrm>
            <a:off x="447902" y="1900384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D4B4AC-0CC9-EE4E-8F10-BA12C8AB12E7}"/>
              </a:ext>
            </a:extLst>
          </p:cNvPr>
          <p:cNvSpPr txBox="1"/>
          <p:nvPr/>
        </p:nvSpPr>
        <p:spPr>
          <a:xfrm>
            <a:off x="447902" y="2330515"/>
            <a:ext cx="1681199" cy="430888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4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 </a:t>
            </a:r>
            <a:r>
              <a:rPr lang="en-US" altLang="ko-KR" sz="28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B</a:t>
            </a:r>
            <a:endParaRPr lang="ko-KR" altLang="en-US" sz="2400" b="1" i="1" dirty="0">
              <a:solidFill>
                <a:prstClr val="black"/>
              </a:solidFill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7509F3-CA5C-B045-A097-4884C0AF087B}"/>
              </a:ext>
            </a:extLst>
          </p:cNvPr>
          <p:cNvSpPr txBox="1"/>
          <p:nvPr/>
        </p:nvSpPr>
        <p:spPr>
          <a:xfrm>
            <a:off x="3577147" y="1900535"/>
            <a:ext cx="20131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400" b="1" i="1" dirty="0">
                <a:solidFill>
                  <a:srgbClr val="C000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CACHE</a:t>
            </a:r>
            <a:r>
              <a:rPr lang="en-US" sz="2400" b="1" i="1" dirty="0">
                <a:solidFill>
                  <a:srgbClr val="C00000"/>
                </a:solidFill>
                <a:latin typeface="Helvetica" pitchFamily="2" charset="0"/>
                <a:ea typeface="Cambria" panose="02040503050406030204" pitchFamily="18" charset="0"/>
                <a:cs typeface="Courier New" panose="02070309020205020404" pitchFamily="49" charset="0"/>
              </a:rPr>
              <a:t> </a:t>
            </a:r>
            <a:r>
              <a:rPr lang="en-US" sz="2400" b="1" i="1" dirty="0">
                <a:solidFill>
                  <a:srgbClr val="C000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READ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B711F76-5CF4-8A4B-A13B-39BA51180878}"/>
              </a:ext>
            </a:extLst>
          </p:cNvPr>
          <p:cNvCxnSpPr>
            <a:cxnSpLocks/>
          </p:cNvCxnSpPr>
          <p:nvPr/>
        </p:nvCxnSpPr>
        <p:spPr>
          <a:xfrm flipH="1">
            <a:off x="2923268" y="2106168"/>
            <a:ext cx="691001" cy="180112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CD9E69F-81F9-5244-BFD4-461ED3A83151}"/>
              </a:ext>
            </a:extLst>
          </p:cNvPr>
          <p:cNvSpPr/>
          <p:nvPr/>
        </p:nvSpPr>
        <p:spPr bwMode="auto">
          <a:xfrm>
            <a:off x="3581400" y="3326587"/>
            <a:ext cx="3467100" cy="2845613"/>
          </a:xfrm>
          <a:prstGeom prst="roundRect">
            <a:avLst>
              <a:gd name="adj" fmla="val 6232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Plane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A91BF8-2561-504D-A850-09265AF0ED32}"/>
              </a:ext>
            </a:extLst>
          </p:cNvPr>
          <p:cNvSpPr/>
          <p:nvPr/>
        </p:nvSpPr>
        <p:spPr bwMode="auto">
          <a:xfrm>
            <a:off x="3820927" y="3843782"/>
            <a:ext cx="3035879" cy="381000"/>
          </a:xfrm>
          <a:prstGeom prst="rect">
            <a:avLst/>
          </a:prstGeom>
          <a:solidFill>
            <a:srgbClr val="CDEDF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Page </a:t>
            </a:r>
            <a:r>
              <a:rPr lang="en-US" altLang="ko-KR" sz="20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kumimoji="0" lang="en-CH" sz="1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784564F-16C7-2940-9AAC-2E88CCA7E086}"/>
              </a:ext>
            </a:extLst>
          </p:cNvPr>
          <p:cNvSpPr/>
          <p:nvPr/>
        </p:nvSpPr>
        <p:spPr bwMode="auto">
          <a:xfrm>
            <a:off x="3820927" y="4204411"/>
            <a:ext cx="3035879" cy="381000"/>
          </a:xfrm>
          <a:prstGeom prst="rect">
            <a:avLst/>
          </a:prstGeom>
          <a:solidFill>
            <a:srgbClr val="FFDCF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Page </a:t>
            </a:r>
            <a:r>
              <a:rPr lang="en-US" altLang="ko-KR" sz="20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B</a:t>
            </a:r>
            <a:endParaRPr lang="en-CH" dirty="0">
              <a:latin typeface="Cambria" panose="02040503050406030204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F40DBD3-AC90-F04C-8A23-0D33065725C9}"/>
              </a:ext>
            </a:extLst>
          </p:cNvPr>
          <p:cNvSpPr/>
          <p:nvPr/>
        </p:nvSpPr>
        <p:spPr bwMode="auto">
          <a:xfrm>
            <a:off x="3820927" y="4581956"/>
            <a:ext cx="303587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CE7D5C2-D6B8-2445-8DC8-B210FFA7775A}"/>
              </a:ext>
            </a:extLst>
          </p:cNvPr>
          <p:cNvSpPr/>
          <p:nvPr/>
        </p:nvSpPr>
        <p:spPr bwMode="auto">
          <a:xfrm>
            <a:off x="3820927" y="5291480"/>
            <a:ext cx="303587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9F70958-AE49-EA44-8968-10D80D3CA3A0}"/>
              </a:ext>
            </a:extLst>
          </p:cNvPr>
          <p:cNvSpPr/>
          <p:nvPr/>
        </p:nvSpPr>
        <p:spPr bwMode="auto">
          <a:xfrm>
            <a:off x="3820927" y="5671414"/>
            <a:ext cx="3035879" cy="381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A473801-77AE-1C49-90DB-9DFB0EAD7450}"/>
              </a:ext>
            </a:extLst>
          </p:cNvPr>
          <p:cNvSpPr/>
          <p:nvPr/>
        </p:nvSpPr>
        <p:spPr bwMode="auto">
          <a:xfrm>
            <a:off x="3820927" y="5291480"/>
            <a:ext cx="3035879" cy="381000"/>
          </a:xfrm>
          <a:prstGeom prst="rect">
            <a:avLst/>
          </a:prstGeom>
          <a:solidFill>
            <a:srgbClr val="CDEDF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Page </a:t>
            </a:r>
            <a:r>
              <a:rPr lang="en-US" altLang="ko-KR" sz="2000" b="1" dirty="0">
                <a:solidFill>
                  <a:prstClr val="black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kumimoji="0" lang="en-CH" sz="18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ADA7963-D9F2-C74E-B877-15A58C8F31E9}"/>
              </a:ext>
            </a:extLst>
          </p:cNvPr>
          <p:cNvSpPr txBox="1"/>
          <p:nvPr/>
        </p:nvSpPr>
        <p:spPr>
          <a:xfrm>
            <a:off x="304800" y="3768139"/>
            <a:ext cx="297179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❶</a:t>
            </a:r>
            <a:r>
              <a:rPr lang="en-US" altLang="ko-KR" sz="24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US" sz="2400" b="1" i="1" dirty="0">
                <a:solidFill>
                  <a:srgbClr val="0070C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PAGE READ(A)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24177C5-366C-3648-AE8E-96B039B63EA4}"/>
              </a:ext>
            </a:extLst>
          </p:cNvPr>
          <p:cNvCxnSpPr>
            <a:cxnSpLocks/>
          </p:cNvCxnSpPr>
          <p:nvPr/>
        </p:nvCxnSpPr>
        <p:spPr>
          <a:xfrm flipH="1">
            <a:off x="2002903" y="1747468"/>
            <a:ext cx="205475" cy="155095"/>
          </a:xfrm>
          <a:prstGeom prst="line">
            <a:avLst/>
          </a:prstGeom>
          <a:ln w="12700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8BFC172-8D05-A444-80D1-5E9AE9A955B4}"/>
              </a:ext>
            </a:extLst>
          </p:cNvPr>
          <p:cNvSpPr txBox="1"/>
          <p:nvPr/>
        </p:nvSpPr>
        <p:spPr>
          <a:xfrm>
            <a:off x="2057400" y="1515583"/>
            <a:ext cx="201310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400" b="1" i="1" dirty="0">
                <a:solidFill>
                  <a:srgbClr val="0070C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PAGE READ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7DCB94-9DB1-6445-A9C9-5DF9463B4A66}"/>
              </a:ext>
            </a:extLst>
          </p:cNvPr>
          <p:cNvSpPr/>
          <p:nvPr/>
        </p:nvSpPr>
        <p:spPr>
          <a:xfrm>
            <a:off x="7158266" y="5297314"/>
            <a:ext cx="1680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b="1" dirty="0">
                <a:latin typeface="Cambria" panose="02040503050406030204" pitchFamily="18" charset="0"/>
              </a:rPr>
              <a:t>Page Buffer 1</a:t>
            </a:r>
            <a:endParaRPr lang="en-CH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2776EBB-3C51-FC48-AA79-F33FAB567573}"/>
              </a:ext>
            </a:extLst>
          </p:cNvPr>
          <p:cNvSpPr/>
          <p:nvPr/>
        </p:nvSpPr>
        <p:spPr>
          <a:xfrm>
            <a:off x="7158266" y="5677248"/>
            <a:ext cx="1680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b="1" dirty="0">
                <a:latin typeface="Cambria" panose="02040503050406030204" pitchFamily="18" charset="0"/>
              </a:rPr>
              <a:t>Page Buffer 2</a:t>
            </a:r>
            <a:endParaRPr lang="en-CH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39FFE1-C43B-AF4C-A75B-F70F5BA9A87E}"/>
              </a:ext>
            </a:extLst>
          </p:cNvPr>
          <p:cNvCxnSpPr>
            <a:cxnSpLocks/>
            <a:stCxn id="58" idx="3"/>
            <a:endCxn id="5" idx="1"/>
          </p:cNvCxnSpPr>
          <p:nvPr/>
        </p:nvCxnSpPr>
        <p:spPr bwMode="auto">
          <a:xfrm>
            <a:off x="6856806" y="5481980"/>
            <a:ext cx="30146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2756C21-A6B7-7A4E-BF7E-339DE551DA45}"/>
              </a:ext>
            </a:extLst>
          </p:cNvPr>
          <p:cNvCxnSpPr>
            <a:cxnSpLocks/>
            <a:stCxn id="57" idx="3"/>
            <a:endCxn id="63" idx="1"/>
          </p:cNvCxnSpPr>
          <p:nvPr/>
        </p:nvCxnSpPr>
        <p:spPr bwMode="auto">
          <a:xfrm>
            <a:off x="6856806" y="5861914"/>
            <a:ext cx="30146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D053CF8-903C-4B45-A182-97F52CB7F715}"/>
              </a:ext>
            </a:extLst>
          </p:cNvPr>
          <p:cNvCxnSpPr>
            <a:cxnSpLocks/>
            <a:stCxn id="59" idx="3"/>
          </p:cNvCxnSpPr>
          <p:nvPr/>
        </p:nvCxnSpPr>
        <p:spPr bwMode="auto">
          <a:xfrm>
            <a:off x="3276599" y="3998972"/>
            <a:ext cx="300548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48ACC184-64F2-4248-BBC7-F6C7BBF0E40F}"/>
              </a:ext>
            </a:extLst>
          </p:cNvPr>
          <p:cNvSpPr txBox="1"/>
          <p:nvPr/>
        </p:nvSpPr>
        <p:spPr>
          <a:xfrm>
            <a:off x="304800" y="4351124"/>
            <a:ext cx="297179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❸</a:t>
            </a:r>
            <a:r>
              <a:rPr lang="en-US" altLang="ko-KR" sz="24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US" sz="2400" b="1" i="1" dirty="0">
                <a:solidFill>
                  <a:srgbClr val="C0000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CACHE READ(B)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1EC5F67-96C4-894E-866D-DD6D7F080572}"/>
              </a:ext>
            </a:extLst>
          </p:cNvPr>
          <p:cNvCxnSpPr>
            <a:cxnSpLocks/>
            <a:stCxn id="69" idx="3"/>
          </p:cNvCxnSpPr>
          <p:nvPr/>
        </p:nvCxnSpPr>
        <p:spPr bwMode="auto">
          <a:xfrm>
            <a:off x="3276599" y="4581957"/>
            <a:ext cx="300548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72" name="Curved Connector 71">
            <a:extLst>
              <a:ext uri="{FF2B5EF4-FFF2-40B4-BE49-F238E27FC236}">
                <a16:creationId xmlns:a16="http://schemas.microsoft.com/office/drawing/2014/main" id="{F9EB015F-D411-D841-A491-EC87497ED003}"/>
              </a:ext>
            </a:extLst>
          </p:cNvPr>
          <p:cNvCxnSpPr>
            <a:stCxn id="3" idx="3"/>
            <a:endCxn id="58" idx="3"/>
          </p:cNvCxnSpPr>
          <p:nvPr/>
        </p:nvCxnSpPr>
        <p:spPr bwMode="auto">
          <a:xfrm>
            <a:off x="6856806" y="4034282"/>
            <a:ext cx="12700" cy="1447698"/>
          </a:xfrm>
          <a:prstGeom prst="curvedConnector3">
            <a:avLst>
              <a:gd name="adj1" fmla="val 3432000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0A2D7402-FBFD-D744-B167-5A16017B5C62}"/>
              </a:ext>
            </a:extLst>
          </p:cNvPr>
          <p:cNvSpPr/>
          <p:nvPr/>
        </p:nvSpPr>
        <p:spPr>
          <a:xfrm>
            <a:off x="7293940" y="4556760"/>
            <a:ext cx="1914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kern="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❷ </a:t>
            </a:r>
            <a:r>
              <a:rPr lang="en-CH" b="1" i="1" dirty="0">
                <a:solidFill>
                  <a:srgbClr val="7030A0"/>
                </a:solidFill>
                <a:latin typeface="Cambria" panose="02040503050406030204" pitchFamily="18" charset="0"/>
              </a:rPr>
              <a:t>Page senging</a:t>
            </a:r>
            <a:endParaRPr lang="en-CH" i="1" dirty="0">
              <a:solidFill>
                <a:srgbClr val="7030A0"/>
              </a:solidFill>
            </a:endParaRP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7628B76B-0719-814D-8411-03629A6E6E60}"/>
              </a:ext>
            </a:extLst>
          </p:cNvPr>
          <p:cNvCxnSpPr>
            <a:cxnSpLocks/>
            <a:stCxn id="54" idx="3"/>
            <a:endCxn id="57" idx="3"/>
          </p:cNvCxnSpPr>
          <p:nvPr/>
        </p:nvCxnSpPr>
        <p:spPr bwMode="auto">
          <a:xfrm>
            <a:off x="6856806" y="4394911"/>
            <a:ext cx="12700" cy="1467003"/>
          </a:xfrm>
          <a:prstGeom prst="curvedConnector3">
            <a:avLst>
              <a:gd name="adj1" fmla="val 3432000"/>
            </a:avLst>
          </a:prstGeom>
          <a:solidFill>
            <a:srgbClr val="C0C0C0"/>
          </a:solidFill>
          <a:ln w="1587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5A0DE858-8548-C44E-A874-70033EF79B6A}"/>
              </a:ext>
            </a:extLst>
          </p:cNvPr>
          <p:cNvSpPr/>
          <p:nvPr/>
        </p:nvSpPr>
        <p:spPr>
          <a:xfrm>
            <a:off x="7293940" y="4946040"/>
            <a:ext cx="19140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❹</a:t>
            </a:r>
            <a:r>
              <a:rPr lang="ko-KR" altLang="en-US" kern="0" dirty="0">
                <a:solidFill>
                  <a:schemeClr val="accent6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Page senging</a:t>
            </a:r>
            <a:endParaRPr lang="en-CH" i="1" dirty="0">
              <a:solidFill>
                <a:schemeClr val="accent6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F1875EB-3C55-544E-B816-F4AA628D7BE7}"/>
              </a:ext>
            </a:extLst>
          </p:cNvPr>
          <p:cNvSpPr txBox="1"/>
          <p:nvPr/>
        </p:nvSpPr>
        <p:spPr>
          <a:xfrm>
            <a:off x="304800" y="5282106"/>
            <a:ext cx="297179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ko-KR" altLang="en-US" sz="20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❺</a:t>
            </a:r>
            <a:r>
              <a:rPr lang="en-US" altLang="ko-KR" sz="2400" dirty="0">
                <a:solidFill>
                  <a:prstClr val="black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US" sz="2400" b="1" i="1" dirty="0">
                <a:solidFill>
                  <a:srgbClr val="0070C0"/>
                </a:solidFill>
                <a:latin typeface="Courier New" panose="02070309020205020404" pitchFamily="49" charset="0"/>
                <a:ea typeface="Cambria" panose="02040503050406030204" pitchFamily="18" charset="0"/>
                <a:cs typeface="Courier New" panose="02070309020205020404" pitchFamily="49" charset="0"/>
              </a:rPr>
              <a:t>DATA OUT(A)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D367BC7-9224-134F-A9C0-BBC352226594}"/>
              </a:ext>
            </a:extLst>
          </p:cNvPr>
          <p:cNvCxnSpPr>
            <a:cxnSpLocks/>
            <a:stCxn id="83" idx="3"/>
          </p:cNvCxnSpPr>
          <p:nvPr/>
        </p:nvCxnSpPr>
        <p:spPr bwMode="auto">
          <a:xfrm>
            <a:off x="3276599" y="5512939"/>
            <a:ext cx="300548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0727508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5" grpId="0"/>
      <p:bldP spid="63" grpId="0"/>
      <p:bldP spid="69" grpId="0"/>
      <p:bldP spid="77" grpId="0"/>
      <p:bldP spid="79" grpId="0"/>
      <p:bldP spid="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Removes </a:t>
            </a:r>
            <a:r>
              <a:rPr lang="en-US" dirty="0" err="1"/>
              <a:t>tDMA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from the critical path</a:t>
            </a:r>
          </a:p>
          <a:p>
            <a:pPr lvl="1"/>
            <a:r>
              <a:rPr lang="en-US" dirty="0"/>
              <a:t>Increases </a:t>
            </a:r>
            <a:r>
              <a:rPr lang="en-US" dirty="0">
                <a:solidFill>
                  <a:schemeClr val="accent6"/>
                </a:solidFill>
              </a:rPr>
              <a:t>throughput/bandwidth</a:t>
            </a:r>
          </a:p>
          <a:p>
            <a:pPr lvl="1"/>
            <a:r>
              <a:rPr lang="en-US" dirty="0"/>
              <a:t>Reduces </a:t>
            </a:r>
            <a:r>
              <a:rPr lang="en-US" dirty="0">
                <a:solidFill>
                  <a:schemeClr val="accent6"/>
                </a:solidFill>
              </a:rPr>
              <a:t>effective latency </a:t>
            </a:r>
          </a:p>
          <a:p>
            <a:pPr lvl="2"/>
            <a:r>
              <a:rPr lang="en-US" dirty="0"/>
              <a:t>By reducing the time delay for a request </a:t>
            </a:r>
            <a:r>
              <a:rPr lang="en-US" dirty="0">
                <a:solidFill>
                  <a:schemeClr val="accent6"/>
                </a:solidFill>
              </a:rPr>
              <a:t>being blocked by the previous request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READ Command: Benefit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75610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Concurrent operations on different planes</a:t>
            </a:r>
          </a:p>
          <a:p>
            <a:pPr lvl="1"/>
            <a:r>
              <a:rPr lang="en-US" dirty="0"/>
              <a:t>Recall: Planes share WLs and row/column decoders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Opportunity: Planes can </a:t>
            </a:r>
            <a:r>
              <a:rPr lang="en-US" dirty="0">
                <a:solidFill>
                  <a:schemeClr val="accent6"/>
                </a:solidFill>
              </a:rPr>
              <a:t>concurrently </a:t>
            </a:r>
            <a:r>
              <a:rPr lang="en-US" dirty="0"/>
              <a:t>operate</a:t>
            </a:r>
          </a:p>
          <a:p>
            <a:r>
              <a:rPr lang="en-US" dirty="0"/>
              <a:t>Constraints: Only for </a:t>
            </a:r>
            <a:r>
              <a:rPr lang="en-US" dirty="0">
                <a:solidFill>
                  <a:schemeClr val="accent6"/>
                </a:solidFill>
              </a:rPr>
              <a:t>the same operations </a:t>
            </a:r>
            <a:r>
              <a:rPr lang="en-US" dirty="0"/>
              <a:t>on </a:t>
            </a:r>
            <a:r>
              <a:rPr lang="en-US" dirty="0">
                <a:solidFill>
                  <a:schemeClr val="accent6"/>
                </a:solidFill>
              </a:rPr>
              <a:t>the same page offset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 Operations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2" name="Picture 51" descr="A picture containing building&#10;&#10;Description automatically generated">
            <a:extLst>
              <a:ext uri="{FF2B5EF4-FFF2-40B4-BE49-F238E27FC236}">
                <a16:creationId xmlns:a16="http://schemas.microsoft.com/office/drawing/2014/main" id="{A7023433-36CB-6742-9D0F-6EB5FCC66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90" y="2124921"/>
            <a:ext cx="4521200" cy="2762250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421ADDB5-2770-E24F-A1CF-357D99373CC9}"/>
              </a:ext>
            </a:extLst>
          </p:cNvPr>
          <p:cNvSpPr/>
          <p:nvPr/>
        </p:nvSpPr>
        <p:spPr bwMode="auto">
          <a:xfrm>
            <a:off x="2354390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A1ABF72-EDC3-CE4B-8168-C92D9F5049DC}"/>
              </a:ext>
            </a:extLst>
          </p:cNvPr>
          <p:cNvSpPr/>
          <p:nvPr/>
        </p:nvSpPr>
        <p:spPr bwMode="auto">
          <a:xfrm>
            <a:off x="3470872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13801BF-81E8-A649-AC83-7809C9717431}"/>
              </a:ext>
            </a:extLst>
          </p:cNvPr>
          <p:cNvSpPr/>
          <p:nvPr/>
        </p:nvSpPr>
        <p:spPr bwMode="auto">
          <a:xfrm>
            <a:off x="4602039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BF1EDD0-33B5-E249-A37D-64BE23D63872}"/>
              </a:ext>
            </a:extLst>
          </p:cNvPr>
          <p:cNvSpPr/>
          <p:nvPr/>
        </p:nvSpPr>
        <p:spPr bwMode="auto">
          <a:xfrm>
            <a:off x="5690883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F4E1956-2632-2242-85F7-8A91B7242584}"/>
              </a:ext>
            </a:extLst>
          </p:cNvPr>
          <p:cNvSpPr/>
          <p:nvPr/>
        </p:nvSpPr>
        <p:spPr bwMode="auto">
          <a:xfrm>
            <a:off x="2316290" y="4117285"/>
            <a:ext cx="4376738" cy="459707"/>
          </a:xfrm>
          <a:prstGeom prst="rect">
            <a:avLst/>
          </a:prstGeom>
          <a:solidFill>
            <a:srgbClr val="0070C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Page Buffers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0A414EB-E483-974E-84F0-74FB35DF794B}"/>
              </a:ext>
            </a:extLst>
          </p:cNvPr>
          <p:cNvSpPr/>
          <p:nvPr/>
        </p:nvSpPr>
        <p:spPr bwMode="auto">
          <a:xfrm>
            <a:off x="2316290" y="4583053"/>
            <a:ext cx="4376738" cy="273083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Peripheral Circuits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ADC04DF-39C5-7045-8AF5-9F2645170844}"/>
              </a:ext>
            </a:extLst>
          </p:cNvPr>
          <p:cNvSpPr/>
          <p:nvPr/>
        </p:nvSpPr>
        <p:spPr bwMode="auto">
          <a:xfrm>
            <a:off x="2291959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E6E7579-C0A3-1440-B493-7F0EC3316A22}"/>
              </a:ext>
            </a:extLst>
          </p:cNvPr>
          <p:cNvSpPr/>
          <p:nvPr/>
        </p:nvSpPr>
        <p:spPr bwMode="auto">
          <a:xfrm>
            <a:off x="3368328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7D42041-E82B-BE49-BCBA-12756C36F9B4}"/>
              </a:ext>
            </a:extLst>
          </p:cNvPr>
          <p:cNvSpPr/>
          <p:nvPr/>
        </p:nvSpPr>
        <p:spPr bwMode="auto">
          <a:xfrm>
            <a:off x="4501474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6C6113-AE42-F641-8BE2-5648214BC04C}"/>
              </a:ext>
            </a:extLst>
          </p:cNvPr>
          <p:cNvSpPr/>
          <p:nvPr/>
        </p:nvSpPr>
        <p:spPr bwMode="auto">
          <a:xfrm>
            <a:off x="5610740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A6F2AE6-0FC4-544F-BB39-1D9F53BAD656}"/>
              </a:ext>
            </a:extLst>
          </p:cNvPr>
          <p:cNvSpPr/>
          <p:nvPr/>
        </p:nvSpPr>
        <p:spPr bwMode="auto">
          <a:xfrm>
            <a:off x="6675726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E4A9DAC-C215-4443-8BDD-FD6C3492046B}"/>
              </a:ext>
            </a:extLst>
          </p:cNvPr>
          <p:cNvSpPr txBox="1"/>
          <p:nvPr/>
        </p:nvSpPr>
        <p:spPr>
          <a:xfrm>
            <a:off x="3202434" y="1752600"/>
            <a:ext cx="262193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Row/Column Decoders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E1B0AF0-346F-514D-94E7-4928FA7EDEA2}"/>
              </a:ext>
            </a:extLst>
          </p:cNvPr>
          <p:cNvCxnSpPr>
            <a:cxnSpLocks/>
          </p:cNvCxnSpPr>
          <p:nvPr/>
        </p:nvCxnSpPr>
        <p:spPr bwMode="auto">
          <a:xfrm flipH="1">
            <a:off x="2354171" y="2036520"/>
            <a:ext cx="848263" cy="177079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D9B9B96-7694-8248-8313-C5EBB8701349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0980" y="2065021"/>
            <a:ext cx="281310" cy="148578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84844BC-DCD8-0A4F-A00E-7F1F8EAEF4DB}"/>
              </a:ext>
            </a:extLst>
          </p:cNvPr>
          <p:cNvCxnSpPr>
            <a:cxnSpLocks/>
          </p:cNvCxnSpPr>
          <p:nvPr/>
        </p:nvCxnSpPr>
        <p:spPr bwMode="auto">
          <a:xfrm>
            <a:off x="4524977" y="2061120"/>
            <a:ext cx="0" cy="191112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115ED0F-4B55-8E47-BD62-29E7FEC6E351}"/>
              </a:ext>
            </a:extLst>
          </p:cNvPr>
          <p:cNvCxnSpPr>
            <a:cxnSpLocks/>
          </p:cNvCxnSpPr>
          <p:nvPr/>
        </p:nvCxnSpPr>
        <p:spPr bwMode="auto">
          <a:xfrm rot="14160000" flipH="1">
            <a:off x="5350093" y="2065021"/>
            <a:ext cx="281310" cy="148578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3AEE7D6-5BE0-F141-A6BE-0BA9F94A9CD2}"/>
              </a:ext>
            </a:extLst>
          </p:cNvPr>
          <p:cNvCxnSpPr>
            <a:cxnSpLocks/>
          </p:cNvCxnSpPr>
          <p:nvPr/>
        </p:nvCxnSpPr>
        <p:spPr bwMode="auto">
          <a:xfrm rot="12420000" flipH="1">
            <a:off x="5872526" y="2036520"/>
            <a:ext cx="848263" cy="177079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4559ABB-043C-3F42-8878-C965509D1D59}"/>
              </a:ext>
            </a:extLst>
          </p:cNvPr>
          <p:cNvGrpSpPr/>
          <p:nvPr/>
        </p:nvGrpSpPr>
        <p:grpSpPr>
          <a:xfrm>
            <a:off x="1358319" y="2482334"/>
            <a:ext cx="5379618" cy="369332"/>
            <a:chOff x="1358319" y="2482334"/>
            <a:chExt cx="5379618" cy="36933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13DDA2-6FC5-034D-81D1-ABA9EE074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57400" y="2667000"/>
              <a:ext cx="4680537" cy="0"/>
            </a:xfrm>
            <a:prstGeom prst="line">
              <a:avLst/>
            </a:prstGeom>
            <a:solidFill>
              <a:srgbClr val="C0C0C0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8AD1ED7-DF53-054D-B7D8-117A40795931}"/>
                </a:ext>
              </a:extLst>
            </p:cNvPr>
            <p:cNvSpPr txBox="1"/>
            <p:nvPr/>
          </p:nvSpPr>
          <p:spPr>
            <a:xfrm>
              <a:off x="1358319" y="2482334"/>
              <a:ext cx="5845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WL </a:t>
              </a:r>
              <a:r>
                <a:rPr lang="en-CH" b="1" i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k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70304E-CCE3-8B4A-A12D-B2945498E312}"/>
              </a:ext>
            </a:extLst>
          </p:cNvPr>
          <p:cNvGrpSpPr/>
          <p:nvPr/>
        </p:nvGrpSpPr>
        <p:grpSpPr>
          <a:xfrm>
            <a:off x="533400" y="2482334"/>
            <a:ext cx="824919" cy="369332"/>
            <a:chOff x="533400" y="2482334"/>
            <a:chExt cx="824919" cy="36933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110D82D-1CB2-164D-A745-359BECDDD582}"/>
                </a:ext>
              </a:extLst>
            </p:cNvPr>
            <p:cNvSpPr txBox="1"/>
            <p:nvPr/>
          </p:nvSpPr>
          <p:spPr>
            <a:xfrm>
              <a:off x="533400" y="2482334"/>
              <a:ext cx="60625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5874AD4-24CD-B64C-AD86-C2CA982CC495}"/>
                </a:ext>
              </a:extLst>
            </p:cNvPr>
            <p:cNvCxnSpPr>
              <a:cxnSpLocks/>
              <a:stCxn id="91" idx="3"/>
              <a:endCxn id="89" idx="1"/>
            </p:cNvCxnSpPr>
            <p:nvPr/>
          </p:nvCxnSpPr>
          <p:spPr>
            <a:xfrm>
              <a:off x="1139656" y="2667000"/>
              <a:ext cx="218663" cy="0"/>
            </a:xfrm>
            <a:prstGeom prst="line">
              <a:avLst/>
            </a:prstGeom>
            <a:ln w="127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422489-B5E7-104C-879F-24015587C3EB}"/>
              </a:ext>
            </a:extLst>
          </p:cNvPr>
          <p:cNvGrpSpPr/>
          <p:nvPr/>
        </p:nvGrpSpPr>
        <p:grpSpPr>
          <a:xfrm>
            <a:off x="502879" y="2743200"/>
            <a:ext cx="6235058" cy="706398"/>
            <a:chOff x="502879" y="3396734"/>
            <a:chExt cx="6235058" cy="706398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EE1F65B-321C-6646-99E8-D9AC1218A8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57400" y="3581400"/>
              <a:ext cx="4680537" cy="0"/>
            </a:xfrm>
            <a:prstGeom prst="line">
              <a:avLst/>
            </a:prstGeom>
            <a:solidFill>
              <a:srgbClr val="C0C0C0"/>
            </a:solidFill>
            <a:ln w="412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C187D7C-6200-064B-B7F4-76FD9BDA1C7A}"/>
                </a:ext>
              </a:extLst>
            </p:cNvPr>
            <p:cNvSpPr txBox="1"/>
            <p:nvPr/>
          </p:nvSpPr>
          <p:spPr>
            <a:xfrm>
              <a:off x="1302557" y="3396734"/>
              <a:ext cx="69602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WL </a:t>
              </a:r>
              <a:r>
                <a:rPr lang="en-CH" b="1" i="1" dirty="0">
                  <a:latin typeface="Cambria" panose="02040503050406030204" pitchFamily="18" charset="0"/>
                </a:rPr>
                <a:t>x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1D2C3CB-2C04-FE4E-BC3B-CFB1457B9AA2}"/>
                </a:ext>
              </a:extLst>
            </p:cNvPr>
            <p:cNvSpPr txBox="1"/>
            <p:nvPr/>
          </p:nvSpPr>
          <p:spPr>
            <a:xfrm>
              <a:off x="502879" y="3396734"/>
              <a:ext cx="6672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baseline="-25000" dirty="0">
                  <a:solidFill>
                    <a:schemeClr val="tx2"/>
                  </a:solidFill>
                  <a:latin typeface="Cambria" panose="02040503050406030204" pitchFamily="18" charset="0"/>
                </a:rPr>
                <a:t>PASS</a:t>
              </a:r>
              <a:endParaRPr lang="en-CH" b="1" i="1" baseline="-25000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D6C647A-E6CF-A24B-BE0A-8AB7A0ABF51B}"/>
                </a:ext>
              </a:extLst>
            </p:cNvPr>
            <p:cNvCxnSpPr>
              <a:cxnSpLocks/>
              <a:stCxn id="95" idx="3"/>
            </p:cNvCxnSpPr>
            <p:nvPr/>
          </p:nvCxnSpPr>
          <p:spPr>
            <a:xfrm>
              <a:off x="1170178" y="3581400"/>
              <a:ext cx="188141" cy="0"/>
            </a:xfrm>
            <a:prstGeom prst="line">
              <a:avLst/>
            </a:prstGeom>
            <a:ln w="12700">
              <a:solidFill>
                <a:schemeClr val="accent6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767CBA3-7D05-EE4C-9312-35E2A6632407}"/>
                </a:ext>
              </a:extLst>
            </p:cNvPr>
            <p:cNvSpPr txBox="1"/>
            <p:nvPr/>
          </p:nvSpPr>
          <p:spPr>
            <a:xfrm>
              <a:off x="1119816" y="3733800"/>
              <a:ext cx="106150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(others)</a:t>
              </a:r>
              <a:endParaRPr lang="en-CH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F64804-B845-224F-95AF-2FA1E14C4DE7}"/>
              </a:ext>
            </a:extLst>
          </p:cNvPr>
          <p:cNvGrpSpPr/>
          <p:nvPr/>
        </p:nvGrpSpPr>
        <p:grpSpPr>
          <a:xfrm>
            <a:off x="914400" y="2069068"/>
            <a:ext cx="2528331" cy="644917"/>
            <a:chOff x="914400" y="2069068"/>
            <a:chExt cx="2528331" cy="644917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D377F2D8-BF2B-3744-80B3-7B0679841EED}"/>
                </a:ext>
              </a:extLst>
            </p:cNvPr>
            <p:cNvSpPr/>
            <p:nvPr/>
          </p:nvSpPr>
          <p:spPr bwMode="auto">
            <a:xfrm>
              <a:off x="2264982" y="2624700"/>
              <a:ext cx="1177749" cy="89285"/>
            </a:xfrm>
            <a:prstGeom prst="roundRect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3226074-EB5D-E348-AF78-73B5873E406F}"/>
                </a:ext>
              </a:extLst>
            </p:cNvPr>
            <p:cNvSpPr txBox="1"/>
            <p:nvPr/>
          </p:nvSpPr>
          <p:spPr>
            <a:xfrm>
              <a:off x="914400" y="2069068"/>
              <a:ext cx="131677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Taget Page</a:t>
              </a:r>
              <a:endParaRPr lang="en-CH" b="1" i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CE2705D-9659-124E-96BC-9049FD9A5AB3}"/>
                </a:ext>
              </a:extLst>
            </p:cNvPr>
            <p:cNvSpPr/>
            <p:nvPr/>
          </p:nvSpPr>
          <p:spPr bwMode="auto">
            <a:xfrm>
              <a:off x="2048256" y="2429256"/>
              <a:ext cx="231648" cy="219456"/>
            </a:xfrm>
            <a:custGeom>
              <a:avLst/>
              <a:gdLst>
                <a:gd name="connsiteX0" fmla="*/ 0 w 231648"/>
                <a:gd name="connsiteY0" fmla="*/ 0 h 219456"/>
                <a:gd name="connsiteX1" fmla="*/ 60960 w 231648"/>
                <a:gd name="connsiteY1" fmla="*/ 134112 h 219456"/>
                <a:gd name="connsiteX2" fmla="*/ 231648 w 231648"/>
                <a:gd name="connsiteY2" fmla="*/ 21945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219456">
                  <a:moveTo>
                    <a:pt x="0" y="0"/>
                  </a:moveTo>
                  <a:cubicBezTo>
                    <a:pt x="11176" y="48768"/>
                    <a:pt x="22352" y="97536"/>
                    <a:pt x="60960" y="134112"/>
                  </a:cubicBezTo>
                  <a:cubicBezTo>
                    <a:pt x="99568" y="170688"/>
                    <a:pt x="165608" y="195072"/>
                    <a:pt x="231648" y="219456"/>
                  </a:cubicBezTo>
                </a:path>
              </a:pathLst>
            </a:custGeom>
            <a:noFill/>
            <a:ln w="158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DD8F9E-C097-834F-ABDC-F9D5FE976296}"/>
              </a:ext>
            </a:extLst>
          </p:cNvPr>
          <p:cNvGrpSpPr/>
          <p:nvPr/>
        </p:nvGrpSpPr>
        <p:grpSpPr>
          <a:xfrm>
            <a:off x="3433899" y="1981200"/>
            <a:ext cx="5786301" cy="735774"/>
            <a:chOff x="3433899" y="1981200"/>
            <a:chExt cx="5786301" cy="735774"/>
          </a:xfrm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72FAFA7C-15B0-D44D-AB63-A55A45086CE8}"/>
                </a:ext>
              </a:extLst>
            </p:cNvPr>
            <p:cNvSpPr/>
            <p:nvPr/>
          </p:nvSpPr>
          <p:spPr bwMode="auto">
            <a:xfrm>
              <a:off x="3433899" y="2624700"/>
              <a:ext cx="3340087" cy="92274"/>
            </a:xfrm>
            <a:prstGeom prst="roundRect">
              <a:avLst/>
            </a:prstGeom>
            <a:noFill/>
            <a:ln w="19050" cap="flat" cmpd="sng" algn="ctr">
              <a:solidFill>
                <a:srgbClr val="F8BF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666BCCE0-6E21-6541-A66D-55568CBC622F}"/>
                </a:ext>
              </a:extLst>
            </p:cNvPr>
            <p:cNvSpPr/>
            <p:nvPr/>
          </p:nvSpPr>
          <p:spPr bwMode="auto">
            <a:xfrm flipH="1">
              <a:off x="6786045" y="2460851"/>
              <a:ext cx="218805" cy="219456"/>
            </a:xfrm>
            <a:custGeom>
              <a:avLst/>
              <a:gdLst>
                <a:gd name="connsiteX0" fmla="*/ 0 w 231648"/>
                <a:gd name="connsiteY0" fmla="*/ 0 h 219456"/>
                <a:gd name="connsiteX1" fmla="*/ 60960 w 231648"/>
                <a:gd name="connsiteY1" fmla="*/ 134112 h 219456"/>
                <a:gd name="connsiteX2" fmla="*/ 231648 w 231648"/>
                <a:gd name="connsiteY2" fmla="*/ 21945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219456">
                  <a:moveTo>
                    <a:pt x="0" y="0"/>
                  </a:moveTo>
                  <a:cubicBezTo>
                    <a:pt x="11176" y="48768"/>
                    <a:pt x="22352" y="97536"/>
                    <a:pt x="60960" y="134112"/>
                  </a:cubicBezTo>
                  <a:cubicBezTo>
                    <a:pt x="99568" y="170688"/>
                    <a:pt x="165608" y="195072"/>
                    <a:pt x="231648" y="219456"/>
                  </a:cubicBezTo>
                </a:path>
              </a:pathLst>
            </a:custGeom>
            <a:noFill/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6977F7F-617F-BB4D-9717-B63656A5FEDE}"/>
                </a:ext>
              </a:extLst>
            </p:cNvPr>
            <p:cNvSpPr txBox="1"/>
            <p:nvPr/>
          </p:nvSpPr>
          <p:spPr>
            <a:xfrm>
              <a:off x="6937972" y="1981200"/>
              <a:ext cx="2282228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Same voltage </a:t>
              </a:r>
              <a:r>
                <a:rPr lang="en-US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can be</a:t>
              </a:r>
              <a:endParaRPr lang="en-CH" b="1" i="1" dirty="0">
                <a:solidFill>
                  <a:srgbClr val="7030A0"/>
                </a:solidFill>
                <a:latin typeface="Cambria" panose="02040503050406030204" pitchFamily="18" charset="0"/>
              </a:endParaRPr>
            </a:p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applied to all cells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23838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Increase the </a:t>
            </a:r>
            <a:r>
              <a:rPr lang="en-US" dirty="0">
                <a:solidFill>
                  <a:schemeClr val="accent6"/>
                </a:solidFill>
              </a:rPr>
              <a:t>throughput/bandwidth almost linearly with </a:t>
            </a:r>
            <a:br>
              <a:rPr lang="en-US" dirty="0">
                <a:solidFill>
                  <a:schemeClr val="accent6"/>
                </a:solidFill>
              </a:rPr>
            </a:br>
            <a:r>
              <a:rPr lang="en-US" dirty="0">
                <a:solidFill>
                  <a:schemeClr val="accent6"/>
                </a:solidFill>
              </a:rPr>
              <a:t># of planes</a:t>
            </a:r>
            <a:r>
              <a:rPr lang="en-US" dirty="0"/>
              <a:t> that concurrently operate</a:t>
            </a:r>
          </a:p>
          <a:p>
            <a:pPr lvl="1"/>
            <a:r>
              <a:rPr lang="en-US" dirty="0"/>
              <a:t>Bandwidth with regular page programs:</a:t>
            </a:r>
            <a:br>
              <a:rPr lang="en-US" dirty="0"/>
            </a:br>
            <a:r>
              <a:rPr lang="en-US" dirty="0"/>
              <a:t>	16 KiB / 736 us </a:t>
            </a:r>
            <a:r>
              <a:rPr lang="en-CH" dirty="0"/>
              <a:t>≈ </a:t>
            </a:r>
            <a:r>
              <a:rPr lang="en-CH" dirty="0">
                <a:solidFill>
                  <a:srgbClr val="C00000"/>
                </a:solidFill>
              </a:rPr>
              <a:t>22 MB/s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Bandwidth with multi-plane page programs (2 </a:t>
            </a:r>
            <a:r>
              <a:rPr lang="en-US" dirty="0" smtClean="0"/>
              <a:t>planes):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32 KiB / 736 + </a:t>
            </a:r>
            <a:r>
              <a:rPr lang="en-US" dirty="0">
                <a:solidFill>
                  <a:srgbClr val="0070C0"/>
                </a:solidFill>
              </a:rPr>
              <a:t>16 (</a:t>
            </a:r>
            <a:r>
              <a:rPr lang="en-US" dirty="0" err="1">
                <a:solidFill>
                  <a:srgbClr val="0070C0"/>
                </a:solidFill>
              </a:rPr>
              <a:t>tDMA</a:t>
            </a:r>
            <a:r>
              <a:rPr lang="en-US" dirty="0">
                <a:solidFill>
                  <a:srgbClr val="0070C0"/>
                </a:solidFill>
              </a:rPr>
              <a:t>) + 20 (</a:t>
            </a:r>
            <a:r>
              <a:rPr lang="en-US" dirty="0" err="1">
                <a:solidFill>
                  <a:srgbClr val="0070C0"/>
                </a:solidFill>
              </a:rPr>
              <a:t>tECC</a:t>
            </a:r>
            <a:r>
              <a:rPr lang="en-US" dirty="0">
                <a:solidFill>
                  <a:srgbClr val="0070C0"/>
                </a:solidFill>
              </a:rPr>
              <a:t>)</a:t>
            </a:r>
            <a:r>
              <a:rPr lang="en-US" dirty="0"/>
              <a:t> us </a:t>
            </a:r>
            <a:r>
              <a:rPr lang="en-CH" dirty="0"/>
              <a:t>≈ </a:t>
            </a:r>
            <a:r>
              <a:rPr lang="en-CH" dirty="0">
                <a:solidFill>
                  <a:schemeClr val="accent6"/>
                </a:solidFill>
              </a:rPr>
              <a:t>41.5 MB/s</a:t>
            </a:r>
            <a:endParaRPr lang="en-US" dirty="0">
              <a:solidFill>
                <a:schemeClr val="accent6"/>
              </a:solidFill>
            </a:endParaRPr>
          </a:p>
          <a:p>
            <a:pPr lvl="1"/>
            <a:endParaRPr lang="en-US" dirty="0"/>
          </a:p>
          <a:p>
            <a:r>
              <a:rPr lang="en-CH" dirty="0"/>
              <a:t>Per-operation latency </a:t>
            </a:r>
            <a:r>
              <a:rPr lang="en-CH" dirty="0">
                <a:solidFill>
                  <a:srgbClr val="C00000"/>
                </a:solidFill>
              </a:rPr>
              <a:t>increases</a:t>
            </a:r>
          </a:p>
          <a:p>
            <a:pPr lvl="1"/>
            <a:r>
              <a:rPr lang="en-CH" dirty="0"/>
              <a:t>Regular page program: tECC</a:t>
            </a:r>
            <a:r>
              <a:rPr lang="en-CH" baseline="-25000" dirty="0"/>
              <a:t>ENC</a:t>
            </a:r>
            <a:r>
              <a:rPr lang="en-CH" dirty="0"/>
              <a:t> + tDMA + tPROG </a:t>
            </a:r>
          </a:p>
          <a:p>
            <a:pPr lvl="1"/>
            <a:r>
              <a:rPr lang="en-CH" dirty="0"/>
              <a:t>Multi-plane page program: 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baseline="-25000" dirty="0" err="1">
                <a:solidFill>
                  <a:srgbClr val="C00000"/>
                </a:solidFill>
              </a:rPr>
              <a:t>Plane</a:t>
            </a:r>
            <a:r>
              <a:rPr lang="en-CH" dirty="0">
                <a:solidFill>
                  <a:srgbClr val="C00000"/>
                </a:solidFill>
              </a:rPr>
              <a:t>×</a:t>
            </a:r>
            <a:r>
              <a:rPr lang="en-CH" dirty="0"/>
              <a:t>(tECC</a:t>
            </a:r>
            <a:r>
              <a:rPr lang="en-CH" baseline="-25000" dirty="0"/>
              <a:t>ENC</a:t>
            </a:r>
            <a:r>
              <a:rPr lang="en-CH" dirty="0"/>
              <a:t> + tDMA) + tPROG</a:t>
            </a:r>
          </a:p>
          <a:p>
            <a:pPr lvl="1"/>
            <a:endParaRPr lang="en-CH" dirty="0"/>
          </a:p>
          <a:p>
            <a:r>
              <a:rPr lang="en-CH" dirty="0"/>
              <a:t>The benefits highly depend on the </a:t>
            </a:r>
            <a:r>
              <a:rPr lang="en-CH" dirty="0">
                <a:solidFill>
                  <a:srgbClr val="C00000"/>
                </a:solidFill>
              </a:rPr>
              <a:t>access pattern and FTL’s data placement</a:t>
            </a:r>
          </a:p>
          <a:p>
            <a:pPr lvl="1"/>
            <a:r>
              <a:rPr lang="en-CH" dirty="0"/>
              <a:t>Random-read-dominant vs. Random-write-dominant 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 Operations: Benefit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198312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C00000"/>
                </a:solidFill>
              </a:rPr>
              <a:t>Read performance </a:t>
            </a:r>
            <a:r>
              <a:rPr lang="en-US" dirty="0"/>
              <a:t>is often </a:t>
            </a:r>
            <a:r>
              <a:rPr lang="en-US" dirty="0">
                <a:solidFill>
                  <a:srgbClr val="C00000"/>
                </a:solidFill>
              </a:rPr>
              <a:t>more important</a:t>
            </a:r>
          </a:p>
          <a:p>
            <a:pPr lvl="1"/>
            <a:r>
              <a:rPr lang="en-US" dirty="0"/>
              <a:t>Writes can be done </a:t>
            </a:r>
            <a:r>
              <a:rPr lang="en-US" dirty="0">
                <a:solidFill>
                  <a:srgbClr val="0070C0"/>
                </a:solidFill>
              </a:rPr>
              <a:t>in an asynchronous manner</a:t>
            </a:r>
            <a:r>
              <a:rPr lang="en-US" dirty="0"/>
              <a:t> using buffers</a:t>
            </a:r>
          </a:p>
          <a:p>
            <a:pPr lvl="2"/>
            <a:r>
              <a:rPr lang="en-CH" dirty="0"/>
              <a:t>e.g., return a write request immediat</a:t>
            </a:r>
            <a:r>
              <a:rPr lang="en-GB" dirty="0"/>
              <a:t>e</a:t>
            </a:r>
            <a:r>
              <a:rPr lang="en-CH" dirty="0"/>
              <a:t>ly after receiving the data (and storing it to the write buffer)</a:t>
            </a:r>
          </a:p>
          <a:p>
            <a:pPr lvl="1"/>
            <a:r>
              <a:rPr lang="en-CH" dirty="0"/>
              <a:t>A read request can be returned </a:t>
            </a:r>
            <a:r>
              <a:rPr lang="en-CH" dirty="0">
                <a:solidFill>
                  <a:srgbClr val="C00000"/>
                </a:solidFill>
              </a:rPr>
              <a:t>only when the requested data is ready</a:t>
            </a:r>
            <a:r>
              <a:rPr lang="en-CH" dirty="0"/>
              <a:t> (after reading the data from the chip)</a:t>
            </a:r>
          </a:p>
          <a:p>
            <a:pPr lvl="1"/>
            <a:endParaRPr lang="en-CH" dirty="0"/>
          </a:p>
          <a:p>
            <a:r>
              <a:rPr lang="en-CH" dirty="0"/>
              <a:t>Significant </a:t>
            </a:r>
            <a:r>
              <a:rPr lang="en-CH" dirty="0">
                <a:solidFill>
                  <a:srgbClr val="C00000"/>
                </a:solidFill>
              </a:rPr>
              <a:t>latency asymmetry</a:t>
            </a:r>
          </a:p>
          <a:p>
            <a:pPr lvl="1"/>
            <a:r>
              <a:rPr lang="en-CH" dirty="0"/>
              <a:t>tR: </a:t>
            </a:r>
            <a:r>
              <a:rPr lang="en-CH" dirty="0">
                <a:solidFill>
                  <a:schemeClr val="accent6"/>
                </a:solidFill>
              </a:rPr>
              <a:t>100 us</a:t>
            </a:r>
            <a:r>
              <a:rPr lang="en-CH" dirty="0"/>
              <a:t>, tPROG: </a:t>
            </a:r>
            <a:r>
              <a:rPr lang="en-CH" dirty="0">
                <a:solidFill>
                  <a:srgbClr val="7030A0"/>
                </a:solidFill>
              </a:rPr>
              <a:t>700 us</a:t>
            </a:r>
            <a:r>
              <a:rPr lang="en-CH" dirty="0"/>
              <a:t>, tBERS: </a:t>
            </a:r>
            <a:r>
              <a:rPr lang="en-CH" dirty="0">
                <a:solidFill>
                  <a:srgbClr val="FF0000"/>
                </a:solidFill>
              </a:rPr>
              <a:t>5 ms</a:t>
            </a:r>
            <a:r>
              <a:rPr lang="en-CH" dirty="0"/>
              <a:t> (TLC NAND flash)</a:t>
            </a:r>
          </a:p>
          <a:p>
            <a:pPr lvl="2"/>
            <a:r>
              <a:rPr lang="en-CH" dirty="0"/>
              <a:t>If the chip is designed to program all the pages in the same WL at once, the actual program latency is 2,100 us</a:t>
            </a:r>
          </a:p>
          <a:p>
            <a:pPr lvl="1"/>
            <a:r>
              <a:rPr lang="en-CH" dirty="0"/>
              <a:t>The </a:t>
            </a:r>
            <a:r>
              <a:rPr lang="en-CH" dirty="0">
                <a:solidFill>
                  <a:srgbClr val="C00000"/>
                </a:solidFill>
              </a:rPr>
              <a:t>worst-case</a:t>
            </a:r>
            <a:r>
              <a:rPr lang="en-CH" dirty="0"/>
              <a:t> chip-level read latency can be </a:t>
            </a:r>
            <a:r>
              <a:rPr lang="en-CH" dirty="0">
                <a:solidFill>
                  <a:srgbClr val="C00000"/>
                </a:solidFill>
              </a:rPr>
              <a:t>50x longer </a:t>
            </a:r>
            <a:r>
              <a:rPr lang="en-CH" dirty="0"/>
              <a:t>than the best-case latency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 &amp; Erase Suspensions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785948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 &amp; Erase Suspensions (Cont.)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CH" dirty="0"/>
              <a:t>Suspends an on-going program (erase) operation once a read arrives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lvl="1"/>
            <a:r>
              <a:rPr lang="en-CH" dirty="0"/>
              <a:t>Pros: Significantly decreases the read latency</a:t>
            </a:r>
          </a:p>
          <a:p>
            <a:pPr lvl="1"/>
            <a:r>
              <a:rPr lang="en-CH" dirty="0"/>
              <a:t>Cons</a:t>
            </a:r>
          </a:p>
          <a:p>
            <a:pPr lvl="2"/>
            <a:r>
              <a:rPr lang="en-CH" dirty="0"/>
              <a:t>Additional page buffer (for data to program)</a:t>
            </a:r>
          </a:p>
          <a:p>
            <a:pPr lvl="2"/>
            <a:r>
              <a:rPr lang="en-CH" dirty="0"/>
              <a:t>Complicated I/O scheduling (Until when can we suspend on-going program requests?)</a:t>
            </a:r>
          </a:p>
          <a:p>
            <a:pPr lvl="2"/>
            <a:r>
              <a:rPr lang="en-CH" dirty="0"/>
              <a:t>Negative impact on the endurance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439D7A-53A2-470A-BA15-B2EC253D8711}"/>
              </a:ext>
            </a:extLst>
          </p:cNvPr>
          <p:cNvGrpSpPr/>
          <p:nvPr/>
        </p:nvGrpSpPr>
        <p:grpSpPr>
          <a:xfrm>
            <a:off x="917579" y="1981200"/>
            <a:ext cx="2971800" cy="1828800"/>
            <a:chOff x="917579" y="1981200"/>
            <a:chExt cx="2971800" cy="1828800"/>
          </a:xfrm>
        </p:grpSpPr>
        <p:sp>
          <p:nvSpPr>
            <p:cNvPr id="12" name="사각형: 둥근 모서리 85">
              <a:extLst>
                <a:ext uri="{FF2B5EF4-FFF2-40B4-BE49-F238E27FC236}">
                  <a16:creationId xmlns:a16="http://schemas.microsoft.com/office/drawing/2014/main" id="{86810B48-8BBC-AE4D-B5B7-3D1039FC2725}"/>
                </a:ext>
              </a:extLst>
            </p:cNvPr>
            <p:cNvSpPr/>
            <p:nvPr/>
          </p:nvSpPr>
          <p:spPr>
            <a:xfrm>
              <a:off x="3429000" y="2667000"/>
              <a:ext cx="460379" cy="410909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</a:rPr>
                <a:t>R</a:t>
              </a:r>
              <a:endParaRPr kumimoji="0" lang="ko-KR" alt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C5EB491-4E64-8A4F-B95E-6D72E624B8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3175" y="2350532"/>
              <a:ext cx="0" cy="31646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F0DF319-D44A-FA41-9ADA-AD51EB84DC8B}"/>
                </a:ext>
              </a:extLst>
            </p:cNvPr>
            <p:cNvSpPr/>
            <p:nvPr/>
          </p:nvSpPr>
          <p:spPr>
            <a:xfrm>
              <a:off x="938859" y="1981200"/>
              <a:ext cx="231602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b="1" kern="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100 us: </a:t>
              </a:r>
              <a:r>
                <a:rPr lang="en-US" altLang="ko-KR" i="1" kern="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Read arrival</a:t>
              </a:r>
              <a:endParaRPr lang="en-CH" i="1" dirty="0">
                <a:solidFill>
                  <a:srgbClr val="7030A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358A101-7766-EE49-B7F4-EB0EC814EE6F}"/>
                </a:ext>
              </a:extLst>
            </p:cNvPr>
            <p:cNvCxnSpPr/>
            <p:nvPr/>
          </p:nvCxnSpPr>
          <p:spPr bwMode="auto">
            <a:xfrm>
              <a:off x="917579" y="3223550"/>
              <a:ext cx="2490816" cy="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0EBFE73-ADB7-EC48-B11C-648DE77A3250}"/>
                </a:ext>
              </a:extLst>
            </p:cNvPr>
            <p:cNvSpPr/>
            <p:nvPr/>
          </p:nvSpPr>
          <p:spPr>
            <a:xfrm>
              <a:off x="1456271" y="3133548"/>
              <a:ext cx="1557221" cy="2084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US" altLang="ko-KR" kern="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Latency: 700 us</a:t>
              </a:r>
              <a:endParaRPr lang="en-CH" i="1" dirty="0">
                <a:solidFill>
                  <a:srgbClr val="7030A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7BA339C-28C8-5844-ABBA-30E2E6E64C41}"/>
                </a:ext>
              </a:extLst>
            </p:cNvPr>
            <p:cNvGrpSpPr/>
            <p:nvPr/>
          </p:nvGrpSpPr>
          <p:grpSpPr>
            <a:xfrm>
              <a:off x="917579" y="2667000"/>
              <a:ext cx="2971800" cy="1143000"/>
              <a:chOff x="917579" y="2590800"/>
              <a:chExt cx="2971800" cy="129540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76A08EBF-0C17-E94B-954A-C962CCB4B5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917579" y="2590800"/>
                <a:ext cx="0" cy="129540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C737F95-DD95-314F-8F70-EF89E655A3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399999" y="2590800"/>
                <a:ext cx="0" cy="83820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4DEFFFB-278B-EA4A-9E6E-796935675D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86354" y="2590800"/>
                <a:ext cx="0" cy="129540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A7EBAA16-67D1-434A-BD7A-314890C675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889379" y="2590800"/>
                <a:ext cx="0" cy="129540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3F73140-5A5D-EE4F-BC8B-884560A06106}"/>
                </a:ext>
              </a:extLst>
            </p:cNvPr>
            <p:cNvCxnSpPr/>
            <p:nvPr/>
          </p:nvCxnSpPr>
          <p:spPr bwMode="auto">
            <a:xfrm>
              <a:off x="1390015" y="3561776"/>
              <a:ext cx="2490816" cy="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E3C8EA1-EF17-D247-9782-74C456DD3F1A}"/>
                </a:ext>
              </a:extLst>
            </p:cNvPr>
            <p:cNvSpPr/>
            <p:nvPr/>
          </p:nvSpPr>
          <p:spPr>
            <a:xfrm>
              <a:off x="1815515" y="3471774"/>
              <a:ext cx="1575255" cy="2084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anchor="ctr">
              <a:spAutoFit/>
            </a:bodyPr>
            <a:lstStyle/>
            <a:p>
              <a:pPr algn="ctr"/>
              <a:r>
                <a:rPr lang="en-US" altLang="ko-KR" kern="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</a:rPr>
                <a:t>Latency: 700 us</a:t>
              </a:r>
              <a:endParaRPr lang="en-CH" i="1" dirty="0">
                <a:solidFill>
                  <a:srgbClr val="7030A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1" name="사각형: 둥근 모서리 84">
              <a:extLst>
                <a:ext uri="{FF2B5EF4-FFF2-40B4-BE49-F238E27FC236}">
                  <a16:creationId xmlns:a16="http://schemas.microsoft.com/office/drawing/2014/main" id="{1D5EF6F4-5785-CD4C-B9DA-4B3D325F486C}"/>
                </a:ext>
              </a:extLst>
            </p:cNvPr>
            <p:cNvSpPr/>
            <p:nvPr/>
          </p:nvSpPr>
          <p:spPr>
            <a:xfrm>
              <a:off x="917579" y="2667000"/>
              <a:ext cx="2490816" cy="410909"/>
            </a:xfrm>
            <a:prstGeom prst="roundRect">
              <a:avLst/>
            </a:prstGeom>
            <a:solidFill>
              <a:srgbClr val="ED7D3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</a:rPr>
                <a:t>P</a:t>
              </a:r>
              <a:endParaRPr kumimoji="0" lang="ko-KR" alt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</a:endParaRPr>
            </a:p>
          </p:txBody>
        </p:sp>
      </p:grpSp>
      <p:sp>
        <p:nvSpPr>
          <p:cNvPr id="30" name="사각형: 둥근 모서리 85">
            <a:extLst>
              <a:ext uri="{FF2B5EF4-FFF2-40B4-BE49-F238E27FC236}">
                <a16:creationId xmlns:a16="http://schemas.microsoft.com/office/drawing/2014/main" id="{BE097280-FA03-6240-8716-0BC7E18A38E8}"/>
              </a:ext>
            </a:extLst>
          </p:cNvPr>
          <p:cNvSpPr/>
          <p:nvPr/>
        </p:nvSpPr>
        <p:spPr>
          <a:xfrm>
            <a:off x="5680210" y="2667000"/>
            <a:ext cx="460379" cy="410909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</a:rPr>
              <a:t>R</a:t>
            </a:r>
            <a:endParaRPr kumimoji="0" lang="ko-KR" altLang="en-US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C934FA3-E441-0F47-9F90-20E4F3F69A90}"/>
              </a:ext>
            </a:extLst>
          </p:cNvPr>
          <p:cNvCxnSpPr>
            <a:cxnSpLocks/>
          </p:cNvCxnSpPr>
          <p:nvPr/>
        </p:nvCxnSpPr>
        <p:spPr bwMode="auto">
          <a:xfrm>
            <a:off x="5647196" y="2350532"/>
            <a:ext cx="0" cy="31646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D03A300-F892-0E4D-9E61-BF0E8CC01835}"/>
              </a:ext>
            </a:extLst>
          </p:cNvPr>
          <p:cNvSpPr/>
          <p:nvPr/>
        </p:nvSpPr>
        <p:spPr>
          <a:xfrm>
            <a:off x="5202880" y="1981200"/>
            <a:ext cx="2316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kern="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100 us: </a:t>
            </a:r>
            <a:r>
              <a:rPr lang="en-US" altLang="ko-KR" i="1" kern="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Read arrival</a:t>
            </a:r>
            <a:endParaRPr lang="en-CH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5E0BD08-595A-6D4A-BE0D-D7D481A9D00A}"/>
              </a:ext>
            </a:extLst>
          </p:cNvPr>
          <p:cNvCxnSpPr>
            <a:cxnSpLocks/>
          </p:cNvCxnSpPr>
          <p:nvPr/>
        </p:nvCxnSpPr>
        <p:spPr bwMode="auto">
          <a:xfrm>
            <a:off x="5654036" y="3213904"/>
            <a:ext cx="486553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C3630E90-E6B8-484B-A6C0-097ED2ECCA22}"/>
              </a:ext>
            </a:extLst>
          </p:cNvPr>
          <p:cNvSpPr/>
          <p:nvPr/>
        </p:nvSpPr>
        <p:spPr>
          <a:xfrm>
            <a:off x="6211857" y="2891287"/>
            <a:ext cx="1712943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anchor="ctr">
            <a:spAutoFit/>
          </a:bodyPr>
          <a:lstStyle/>
          <a:p>
            <a:pPr algn="ctr"/>
            <a:r>
              <a:rPr lang="en-US" altLang="ko-KR" kern="0" dirty="0">
                <a:solidFill>
                  <a:schemeClr val="accent6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Latency: ~100 us</a:t>
            </a:r>
            <a:endParaRPr lang="en-CH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A2B493-24AD-4147-8EEE-4F496A1D9A95}"/>
              </a:ext>
            </a:extLst>
          </p:cNvPr>
          <p:cNvCxnSpPr>
            <a:cxnSpLocks/>
          </p:cNvCxnSpPr>
          <p:nvPr/>
        </p:nvCxnSpPr>
        <p:spPr bwMode="auto">
          <a:xfrm>
            <a:off x="5202880" y="3561776"/>
            <a:ext cx="3009686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4B99255-53E9-F240-9ED2-B2606E3280A8}"/>
              </a:ext>
            </a:extLst>
          </p:cNvPr>
          <p:cNvSpPr/>
          <p:nvPr/>
        </p:nvSpPr>
        <p:spPr>
          <a:xfrm>
            <a:off x="5701998" y="3438960"/>
            <a:ext cx="1906059" cy="27410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anchor="ctr">
            <a:spAutoFit/>
          </a:bodyPr>
          <a:lstStyle/>
          <a:p>
            <a:pPr algn="ctr"/>
            <a:r>
              <a:rPr lang="en-US" altLang="ko-KR" kern="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Latency: ~800 us</a:t>
            </a:r>
            <a:endParaRPr lang="en-CH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41" name="사각형: 둥근 모서리 84">
            <a:extLst>
              <a:ext uri="{FF2B5EF4-FFF2-40B4-BE49-F238E27FC236}">
                <a16:creationId xmlns:a16="http://schemas.microsoft.com/office/drawing/2014/main" id="{327C8126-2DD8-8540-8DFD-E7A5019F4ED4}"/>
              </a:ext>
            </a:extLst>
          </p:cNvPr>
          <p:cNvSpPr/>
          <p:nvPr/>
        </p:nvSpPr>
        <p:spPr>
          <a:xfrm>
            <a:off x="6190525" y="2667000"/>
            <a:ext cx="2022041" cy="410909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</a:rPr>
              <a:t>P</a:t>
            </a:r>
            <a:endParaRPr kumimoji="0" lang="ko-KR" altLang="en-US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42" name="사각형: 둥근 모서리 85">
            <a:extLst>
              <a:ext uri="{FF2B5EF4-FFF2-40B4-BE49-F238E27FC236}">
                <a16:creationId xmlns:a16="http://schemas.microsoft.com/office/drawing/2014/main" id="{2D51F41C-A44C-6B45-99EF-8F0C6A823810}"/>
              </a:ext>
            </a:extLst>
          </p:cNvPr>
          <p:cNvSpPr/>
          <p:nvPr/>
        </p:nvSpPr>
        <p:spPr>
          <a:xfrm>
            <a:off x="5179692" y="2667000"/>
            <a:ext cx="467504" cy="410909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</a:rPr>
              <a:t>P</a:t>
            </a:r>
            <a:endParaRPr kumimoji="0" lang="ko-KR" altLang="en-US" sz="180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맑은 고딕" panose="020B0503020000020004" pitchFamily="34" charset="-127"/>
            </a:endParaRPr>
          </a:p>
        </p:txBody>
      </p:sp>
      <p:sp>
        <p:nvSpPr>
          <p:cNvPr id="43" name="번개 86">
            <a:extLst>
              <a:ext uri="{FF2B5EF4-FFF2-40B4-BE49-F238E27FC236}">
                <a16:creationId xmlns:a16="http://schemas.microsoft.com/office/drawing/2014/main" id="{EF1B9E9E-E6B4-BE4F-BF12-71058F80C7CB}"/>
              </a:ext>
            </a:extLst>
          </p:cNvPr>
          <p:cNvSpPr/>
          <p:nvPr/>
        </p:nvSpPr>
        <p:spPr>
          <a:xfrm flipH="1">
            <a:off x="5670980" y="2385871"/>
            <a:ext cx="224691" cy="302886"/>
          </a:xfrm>
          <a:prstGeom prst="lightningBol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ko-KR" altLang="en-US">
              <a:solidFill>
                <a:prstClr val="white"/>
              </a:solidFill>
              <a:latin typeface="Calibri" panose="020F0502020204030204"/>
              <a:ea typeface="맑은 고딕" panose="020B0503020000020004" pitchFamily="34" charset="-12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922933F-4EE9-B344-B700-1BD9AF61D1DC}"/>
              </a:ext>
            </a:extLst>
          </p:cNvPr>
          <p:cNvSpPr/>
          <p:nvPr/>
        </p:nvSpPr>
        <p:spPr>
          <a:xfrm>
            <a:off x="5861731" y="2297668"/>
            <a:ext cx="2316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i="1" kern="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Suspend</a:t>
            </a:r>
            <a:endParaRPr lang="en-CH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57BA613-D884-004C-B0AA-EE4BBB547FB1}"/>
              </a:ext>
            </a:extLst>
          </p:cNvPr>
          <p:cNvGrpSpPr/>
          <p:nvPr/>
        </p:nvGrpSpPr>
        <p:grpSpPr>
          <a:xfrm>
            <a:off x="5188996" y="2667000"/>
            <a:ext cx="3024214" cy="1143000"/>
            <a:chOff x="917579" y="2590800"/>
            <a:chExt cx="3024214" cy="12954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EA97EBE-918D-C24F-B246-C90E9CEBCC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17579" y="2590800"/>
              <a:ext cx="0" cy="12954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64A2336-C577-774B-BE0B-1F7A91344E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78958" y="2590800"/>
              <a:ext cx="0" cy="8382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E6BBA6A-21F1-A840-84B2-CD2156F028C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41793" y="2590800"/>
              <a:ext cx="0" cy="12954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3BF99D3-FD35-B540-8502-B9EBF41DF2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69172" y="2590800"/>
              <a:ext cx="0" cy="8382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8728960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/>
      <p:bldP spid="37" grpId="0" animBg="1"/>
      <p:bldP spid="40" grpId="0" animBg="1"/>
      <p:bldP spid="41" grpId="0" animBg="1"/>
      <p:bldP spid="42" grpId="0" animBg="1"/>
      <p:bldP spid="43" grpId="0" animBg="1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US" b="1" dirty="0"/>
              <a:t>Subpage Sensing &amp; Random Data Out (RDO)</a:t>
            </a:r>
          </a:p>
          <a:p>
            <a:pPr lvl="1"/>
            <a:r>
              <a:rPr lang="en-US" dirty="0"/>
              <a:t>For </a:t>
            </a:r>
            <a:r>
              <a:rPr lang="en-US" dirty="0">
                <a:solidFill>
                  <a:srgbClr val="C00000"/>
                </a:solidFill>
              </a:rPr>
              <a:t>I/O-unit mismatch</a:t>
            </a:r>
            <a:r>
              <a:rPr lang="en-US" dirty="0"/>
              <a:t> b/w OS and NAND flash memory</a:t>
            </a:r>
          </a:p>
          <a:p>
            <a:pPr lvl="1"/>
            <a:endParaRPr lang="en-US" sz="1100" dirty="0"/>
          </a:p>
          <a:p>
            <a:r>
              <a:rPr lang="en-US" b="1" dirty="0"/>
              <a:t>Cache Read Command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a chip’s read throughput</a:t>
            </a:r>
          </a:p>
          <a:p>
            <a:pPr lvl="1"/>
            <a:r>
              <a:rPr lang="en-US" dirty="0"/>
              <a:t>By overlapping data transfer and page sensing</a:t>
            </a:r>
          </a:p>
          <a:p>
            <a:pPr lvl="1"/>
            <a:endParaRPr lang="en-US" sz="1000" dirty="0"/>
          </a:p>
          <a:p>
            <a:r>
              <a:rPr lang="en-US" b="1" dirty="0"/>
              <a:t>Multi-Plane Operations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a chip’s throughput</a:t>
            </a:r>
          </a:p>
          <a:p>
            <a:pPr lvl="1"/>
            <a:r>
              <a:rPr lang="en-US" dirty="0"/>
              <a:t>By enabling </a:t>
            </a:r>
            <a:r>
              <a:rPr lang="en-US" dirty="0">
                <a:solidFill>
                  <a:schemeClr val="tx2"/>
                </a:solidFill>
              </a:rPr>
              <a:t>concurrently operation of multiple planes</a:t>
            </a:r>
          </a:p>
          <a:p>
            <a:pPr lvl="1"/>
            <a:endParaRPr lang="en-US" sz="1000" dirty="0"/>
          </a:p>
          <a:p>
            <a:r>
              <a:rPr lang="en-US" b="1" dirty="0"/>
              <a:t>Program &amp; Erase Suspensions</a:t>
            </a:r>
          </a:p>
          <a:p>
            <a:pPr lvl="1"/>
            <a:r>
              <a:rPr lang="en-US" dirty="0"/>
              <a:t>For improving </a:t>
            </a:r>
            <a:r>
              <a:rPr lang="en-US" dirty="0">
                <a:solidFill>
                  <a:srgbClr val="0070C0"/>
                </a:solidFill>
              </a:rPr>
              <a:t>the read latency</a:t>
            </a:r>
            <a:r>
              <a:rPr lang="en-US" dirty="0"/>
              <a:t> (</a:t>
            </a:r>
            <a:r>
              <a:rPr lang="en-US" dirty="0">
                <a:solidFill>
                  <a:srgbClr val="C00000"/>
                </a:solidFill>
              </a:rPr>
              <a:t>operation latency asymmetry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By </a:t>
            </a:r>
            <a:r>
              <a:rPr lang="en-US" dirty="0">
                <a:solidFill>
                  <a:schemeClr val="accent6"/>
                </a:solidFill>
              </a:rPr>
              <a:t>prioritizing latency-sensitive reads </a:t>
            </a:r>
            <a:r>
              <a:rPr lang="en-US" dirty="0"/>
              <a:t>over writes/erases</a:t>
            </a:r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029390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Advanced NAND Flash Commands</a:t>
            </a:r>
          </a:p>
          <a:p>
            <a:pPr lvl="1"/>
            <a:endParaRPr lang="en-US" sz="3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sz="3200" dirty="0"/>
          </a:p>
          <a:p>
            <a:r>
              <a:rPr lang="en-US" sz="3200" dirty="0"/>
              <a:t>Address Translation &amp; Garbage Collection</a:t>
            </a:r>
          </a:p>
        </p:txBody>
      </p:sp>
    </p:spTree>
    <p:extLst>
      <p:ext uri="{BB962C8B-B14F-4D97-AF65-F5344CB8AC3E}">
        <p14:creationId xmlns:p14="http://schemas.microsoft.com/office/powerpoint/2010/main" val="93666346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Translation Layer: Overview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firmware (often referred to as SSD controller)</a:t>
            </a:r>
          </a:p>
          <a:p>
            <a:pPr lvl="1"/>
            <a:r>
              <a:rPr lang="en-CH" dirty="0"/>
              <a:t>Provides </a:t>
            </a:r>
            <a:r>
              <a:rPr lang="en-CH" dirty="0">
                <a:solidFill>
                  <a:srgbClr val="0070C0"/>
                </a:solidFill>
              </a:rPr>
              <a:t>backward compatibility </a:t>
            </a:r>
            <a:r>
              <a:rPr lang="en-CH" dirty="0"/>
              <a:t>with traditional HDDs</a:t>
            </a:r>
          </a:p>
          <a:p>
            <a:pPr lvl="1"/>
            <a:r>
              <a:rPr lang="en-CH" dirty="0"/>
              <a:t>By </a:t>
            </a:r>
            <a:r>
              <a:rPr lang="en-CH" dirty="0">
                <a:solidFill>
                  <a:srgbClr val="0070C0"/>
                </a:solidFill>
              </a:rPr>
              <a:t>hiding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unique characteristics </a:t>
            </a:r>
            <a:r>
              <a:rPr lang="en-CH" dirty="0"/>
              <a:t>of NAND flash memory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Responsible for many important </a:t>
            </a:r>
            <a:r>
              <a:rPr lang="en-CH" dirty="0">
                <a:solidFill>
                  <a:srgbClr val="0070C0"/>
                </a:solidFill>
              </a:rPr>
              <a:t>SSD-management tasks</a:t>
            </a:r>
          </a:p>
          <a:p>
            <a:pPr lvl="1"/>
            <a:r>
              <a:rPr lang="en-CH" dirty="0"/>
              <a:t>Address translation + garbage collection</a:t>
            </a:r>
          </a:p>
          <a:p>
            <a:pPr lvl="2"/>
            <a:r>
              <a:rPr lang="en-CH" dirty="0"/>
              <a:t>Performs </a:t>
            </a:r>
            <a:r>
              <a:rPr lang="en-CH" dirty="0">
                <a:solidFill>
                  <a:srgbClr val="0070C0"/>
                </a:solidFill>
              </a:rPr>
              <a:t>out-of-place writes </a:t>
            </a:r>
            <a:r>
              <a:rPr lang="en-CH" dirty="0"/>
              <a:t>due to erase-before-write property</a:t>
            </a:r>
          </a:p>
          <a:p>
            <a:pPr lvl="1"/>
            <a:r>
              <a:rPr lang="en-CH" dirty="0"/>
              <a:t>Wear leveling</a:t>
            </a:r>
          </a:p>
          <a:p>
            <a:pPr lvl="2"/>
            <a:r>
              <a:rPr lang="en-CH" dirty="0"/>
              <a:t>To prolong SSD lifetime by </a:t>
            </a:r>
            <a:r>
              <a:rPr lang="en-CH" dirty="0">
                <a:solidFill>
                  <a:srgbClr val="0070C0"/>
                </a:solidFill>
              </a:rPr>
              <a:t>evenly distributing </a:t>
            </a:r>
            <a:r>
              <a:rPr lang="en-CH" dirty="0"/>
              <a:t>P/E cycles</a:t>
            </a:r>
          </a:p>
          <a:p>
            <a:pPr lvl="1"/>
            <a:r>
              <a:rPr lang="en-CH" dirty="0"/>
              <a:t>Data refresh</a:t>
            </a:r>
          </a:p>
          <a:p>
            <a:pPr lvl="2"/>
            <a:r>
              <a:rPr lang="en-CH" dirty="0"/>
              <a:t>Resets transient errors by </a:t>
            </a:r>
            <a:r>
              <a:rPr lang="en-CH" dirty="0">
                <a:solidFill>
                  <a:srgbClr val="0070C0"/>
                </a:solidFill>
              </a:rPr>
              <a:t>copying data </a:t>
            </a:r>
            <a:r>
              <a:rPr lang="en-CH" dirty="0"/>
              <a:t>to a new page(s)</a:t>
            </a:r>
          </a:p>
          <a:p>
            <a:pPr lvl="1"/>
            <a:r>
              <a:rPr lang="en-CH" dirty="0"/>
              <a:t>I/O scheduling</a:t>
            </a:r>
          </a:p>
          <a:p>
            <a:pPr lvl="2"/>
            <a:r>
              <a:rPr lang="en-CH" dirty="0"/>
              <a:t>To take full advantage of </a:t>
            </a:r>
            <a:r>
              <a:rPr lang="en-CH" dirty="0">
                <a:solidFill>
                  <a:srgbClr val="0070C0"/>
                </a:solidFill>
              </a:rPr>
              <a:t>SSD internal parallelism</a:t>
            </a:r>
          </a:p>
        </p:txBody>
      </p:sp>
    </p:spTree>
    <p:extLst>
      <p:ext uri="{BB962C8B-B14F-4D97-AF65-F5344CB8AC3E}">
        <p14:creationId xmlns:p14="http://schemas.microsoft.com/office/powerpoint/2010/main" val="231591182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Recap: SSD &amp; NAND Flash Memory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organization</a:t>
            </a:r>
          </a:p>
          <a:p>
            <a:pPr lvl="1"/>
            <a:r>
              <a:rPr lang="en-CH" dirty="0"/>
              <a:t>SSD controller: Multicore CPU + </a:t>
            </a:r>
            <a:r>
              <a:rPr lang="en-CH" dirty="0">
                <a:solidFill>
                  <a:srgbClr val="0070C0"/>
                </a:solidFill>
              </a:rPr>
              <a:t>per-channel</a:t>
            </a:r>
            <a:r>
              <a:rPr lang="en-CH" dirty="0"/>
              <a:t> flash controllers</a:t>
            </a:r>
          </a:p>
          <a:p>
            <a:pPr lvl="1"/>
            <a:r>
              <a:rPr lang="en-CH" dirty="0"/>
              <a:t>DRAM: Metadata store, </a:t>
            </a:r>
            <a:r>
              <a:rPr lang="en-CH" dirty="0">
                <a:solidFill>
                  <a:srgbClr val="0070C0"/>
                </a:solidFill>
              </a:rPr>
              <a:t>0.1% of SSD capacity</a:t>
            </a:r>
          </a:p>
          <a:p>
            <a:pPr lvl="1"/>
            <a:r>
              <a:rPr lang="en-CH" dirty="0"/>
              <a:t>NAND flash chips</a:t>
            </a:r>
          </a:p>
          <a:p>
            <a:pPr lvl="2"/>
            <a:r>
              <a:rPr lang="en-CH" dirty="0"/>
              <a:t>Channel</a:t>
            </a:r>
            <a:r>
              <a:rPr lang="en-US" dirty="0"/>
              <a:t> (Package(s))</a:t>
            </a:r>
            <a:r>
              <a:rPr lang="en-CH" dirty="0"/>
              <a:t> – Die </a:t>
            </a:r>
            <a:r>
              <a:rPr lang="en-CH" dirty="0" smtClean="0"/>
              <a:t>– </a:t>
            </a:r>
            <a:r>
              <a:rPr lang="en-CH" dirty="0"/>
              <a:t>Plane – Block – Page</a:t>
            </a:r>
          </a:p>
          <a:p>
            <a:endParaRPr lang="en-CH" dirty="0"/>
          </a:p>
          <a:p>
            <a:r>
              <a:rPr lang="en-CH" dirty="0"/>
              <a:t>NAND flash characteristics</a:t>
            </a:r>
          </a:p>
          <a:p>
            <a:pPr lvl="1"/>
            <a:r>
              <a:rPr lang="en-CH" dirty="0">
                <a:solidFill>
                  <a:srgbClr val="C00000"/>
                </a:solidFill>
              </a:rPr>
              <a:t>Erase-before-write, asymmetry in operation units (read/</a:t>
            </a:r>
            <a:r>
              <a:rPr lang="en-US" dirty="0">
                <a:solidFill>
                  <a:srgbClr val="C00000"/>
                </a:solidFill>
              </a:rPr>
              <a:t>program</a:t>
            </a:r>
            <a:r>
              <a:rPr lang="en-CH" dirty="0">
                <a:solidFill>
                  <a:srgbClr val="C00000"/>
                </a:solidFill>
              </a:rPr>
              <a:t>: page, erase: block), limited endurance, retention loss…</a:t>
            </a:r>
          </a:p>
          <a:p>
            <a:endParaRPr lang="en-CH" dirty="0"/>
          </a:p>
          <a:p>
            <a:r>
              <a:rPr lang="en-CH" dirty="0"/>
              <a:t>Basic NAND flash opeartions</a:t>
            </a:r>
          </a:p>
          <a:p>
            <a:pPr lvl="1"/>
            <a:r>
              <a:rPr lang="en-CH" dirty="0"/>
              <a:t>Read/program/erase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9185472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Translation Layer: Overview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SSD firmware (often referred to as SSD controller)</a:t>
            </a:r>
          </a:p>
          <a:p>
            <a:pPr lvl="1"/>
            <a:r>
              <a:rPr lang="en-CH" dirty="0"/>
              <a:t>Provides </a:t>
            </a:r>
            <a:r>
              <a:rPr lang="en-CH" dirty="0">
                <a:solidFill>
                  <a:srgbClr val="0070C0"/>
                </a:solidFill>
              </a:rPr>
              <a:t>backward compatibility </a:t>
            </a:r>
            <a:r>
              <a:rPr lang="en-CH" dirty="0"/>
              <a:t>with traditional HDDs</a:t>
            </a:r>
          </a:p>
          <a:p>
            <a:pPr lvl="1"/>
            <a:r>
              <a:rPr lang="en-CH" dirty="0"/>
              <a:t>By </a:t>
            </a:r>
            <a:r>
              <a:rPr lang="en-CH" dirty="0">
                <a:solidFill>
                  <a:srgbClr val="0070C0"/>
                </a:solidFill>
              </a:rPr>
              <a:t>hiding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unique characteristics </a:t>
            </a:r>
            <a:r>
              <a:rPr lang="en-CH" dirty="0"/>
              <a:t>of NAND flash memory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Responsible for many important </a:t>
            </a:r>
            <a:r>
              <a:rPr lang="en-CH" dirty="0">
                <a:solidFill>
                  <a:srgbClr val="0070C0"/>
                </a:solidFill>
              </a:rPr>
              <a:t>SSD-management tasks</a:t>
            </a:r>
          </a:p>
          <a:p>
            <a:pPr lvl="1"/>
            <a:r>
              <a:rPr lang="en-CH" dirty="0"/>
              <a:t>Address translation + garbage collection</a:t>
            </a:r>
          </a:p>
          <a:p>
            <a:pPr lvl="2"/>
            <a:r>
              <a:rPr lang="en-CH" dirty="0"/>
              <a:t>Performs </a:t>
            </a:r>
            <a:r>
              <a:rPr lang="en-CH" dirty="0">
                <a:solidFill>
                  <a:srgbClr val="0070C0"/>
                </a:solidFill>
              </a:rPr>
              <a:t>out-of-place writes </a:t>
            </a:r>
            <a:r>
              <a:rPr lang="en-CH" dirty="0"/>
              <a:t>due to erase-before-write property</a:t>
            </a:r>
          </a:p>
          <a:p>
            <a:pPr lvl="1"/>
            <a:r>
              <a:rPr lang="en-CH" dirty="0"/>
              <a:t>Wear leveling</a:t>
            </a:r>
          </a:p>
          <a:p>
            <a:pPr lvl="2"/>
            <a:r>
              <a:rPr lang="en-CH" dirty="0"/>
              <a:t>To prolong SSD lifetime by </a:t>
            </a:r>
            <a:r>
              <a:rPr lang="en-CH" dirty="0">
                <a:solidFill>
                  <a:srgbClr val="0070C0"/>
                </a:solidFill>
              </a:rPr>
              <a:t>evenly distributing </a:t>
            </a:r>
            <a:r>
              <a:rPr lang="en-CH" dirty="0"/>
              <a:t>P/E cycles</a:t>
            </a:r>
          </a:p>
          <a:p>
            <a:pPr lvl="1"/>
            <a:r>
              <a:rPr lang="en-CH" dirty="0"/>
              <a:t>Data refresh</a:t>
            </a:r>
          </a:p>
          <a:p>
            <a:pPr lvl="2"/>
            <a:r>
              <a:rPr lang="en-CH" dirty="0"/>
              <a:t>Resets transient errors by </a:t>
            </a:r>
            <a:r>
              <a:rPr lang="en-CH" dirty="0">
                <a:solidFill>
                  <a:srgbClr val="0070C0"/>
                </a:solidFill>
              </a:rPr>
              <a:t>copying data </a:t>
            </a:r>
            <a:r>
              <a:rPr lang="en-CH" dirty="0"/>
              <a:t>to a new page(s)</a:t>
            </a:r>
          </a:p>
          <a:p>
            <a:pPr lvl="1"/>
            <a:r>
              <a:rPr lang="en-CH" dirty="0"/>
              <a:t>I/O scheduling</a:t>
            </a:r>
          </a:p>
          <a:p>
            <a:pPr lvl="2"/>
            <a:r>
              <a:rPr lang="en-CH" dirty="0"/>
              <a:t>To take full advantage of </a:t>
            </a:r>
            <a:r>
              <a:rPr lang="en-CH" dirty="0">
                <a:solidFill>
                  <a:srgbClr val="0070C0"/>
                </a:solidFill>
              </a:rPr>
              <a:t>SSD internal parallelism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29401B-A5B8-8542-AF20-3F3C02855707}"/>
              </a:ext>
            </a:extLst>
          </p:cNvPr>
          <p:cNvSpPr/>
          <p:nvPr/>
        </p:nvSpPr>
        <p:spPr bwMode="auto">
          <a:xfrm>
            <a:off x="533400" y="3048000"/>
            <a:ext cx="8153400" cy="76200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95745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Simple SSD Architecture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Page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0B56E32-7E66-D94E-B8E0-29D92F0663B0}"/>
              </a:ext>
            </a:extLst>
          </p:cNvPr>
          <p:cNvSpPr/>
          <p:nvPr/>
        </p:nvSpPr>
        <p:spPr bwMode="auto">
          <a:xfrm>
            <a:off x="1881820" y="1028701"/>
            <a:ext cx="5204780" cy="1102426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0" name="Rounded Rectangular Callout 39">
            <a:extLst>
              <a:ext uri="{FF2B5EF4-FFF2-40B4-BE49-F238E27FC236}">
                <a16:creationId xmlns:a16="http://schemas.microsoft.com/office/drawing/2014/main" id="{B34CEB15-C008-E842-98DA-C0BC3351FD1C}"/>
              </a:ext>
            </a:extLst>
          </p:cNvPr>
          <p:cNvSpPr/>
          <p:nvPr/>
        </p:nvSpPr>
        <p:spPr bwMode="auto">
          <a:xfrm>
            <a:off x="5791200" y="2429973"/>
            <a:ext cx="3044851" cy="1102070"/>
          </a:xfrm>
          <a:prstGeom prst="wedgeRoundRectCallout">
            <a:avLst>
              <a:gd name="adj1" fmla="val -33487"/>
              <a:gd name="adj2" fmla="val -77926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Storage view </a:t>
            </a:r>
            <a:r>
              <a:rPr lang="en-CH" b="1" dirty="0">
                <a:latin typeface="+mn-lt"/>
              </a:rPr>
              <a:t>at the operating-system level:</a:t>
            </a:r>
            <a:br>
              <a:rPr lang="en-CH" b="1" dirty="0">
                <a:latin typeface="+mn-lt"/>
              </a:rPr>
            </a:br>
            <a:r>
              <a:rPr lang="en-CH" dirty="0">
                <a:latin typeface="+mn-lt"/>
              </a:rPr>
              <a:t>A flat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block device</a:t>
            </a:r>
            <a:r>
              <a:rPr lang="en-CH" dirty="0">
                <a:latin typeface="+mn-lt"/>
              </a:rPr>
              <a:t>  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013DC8-62B9-7B49-9F0E-8FC7520294B9}"/>
              </a:ext>
            </a:extLst>
          </p:cNvPr>
          <p:cNvGrpSpPr/>
          <p:nvPr/>
        </p:nvGrpSpPr>
        <p:grpSpPr>
          <a:xfrm>
            <a:off x="287436" y="917618"/>
            <a:ext cx="2199813" cy="830997"/>
            <a:chOff x="287436" y="917618"/>
            <a:chExt cx="2199813" cy="830997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A86C767-B6FF-2546-93D0-55B3CBE74D24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90CCD69-9C41-5D46-9313-B1C04E0ECCC8}"/>
                </a:ext>
              </a:extLst>
            </p:cNvPr>
            <p:cNvSpPr txBox="1"/>
            <p:nvPr/>
          </p:nvSpPr>
          <p:spPr>
            <a:xfrm>
              <a:off x="1066681" y="989642"/>
              <a:ext cx="60971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LBA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5B12538-37F5-BD48-846C-92DC9A616825}"/>
                </a:ext>
              </a:extLst>
            </p:cNvPr>
            <p:cNvCxnSpPr>
              <a:stCxn id="44" idx="3"/>
              <a:endCxn id="41" idx="2"/>
            </p:cNvCxnSpPr>
            <p:nvPr/>
          </p:nvCxnSpPr>
          <p:spPr bwMode="auto">
            <a:xfrm>
              <a:off x="1676400" y="1174308"/>
              <a:ext cx="452777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4DB42D3-648C-9C47-9661-4DA7396B452E}"/>
                </a:ext>
              </a:extLst>
            </p:cNvPr>
            <p:cNvSpPr txBox="1"/>
            <p:nvPr/>
          </p:nvSpPr>
          <p:spPr>
            <a:xfrm>
              <a:off x="287436" y="917618"/>
              <a:ext cx="9150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ogical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579440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Simple SSD Architecture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Page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7054E03E-6CC2-8C46-AAC9-4A69604DDE9E}"/>
              </a:ext>
            </a:extLst>
          </p:cNvPr>
          <p:cNvGrpSpPr/>
          <p:nvPr/>
        </p:nvGrpSpPr>
        <p:grpSpPr>
          <a:xfrm>
            <a:off x="152399" y="4893834"/>
            <a:ext cx="1362498" cy="1125966"/>
            <a:chOff x="1124751" y="989642"/>
            <a:chExt cx="1362498" cy="1125966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6B07C8C-C57C-6E4A-B079-CEBB1E04D7BE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7AF8C05-43F7-E04E-A949-5945F24A742E}"/>
                </a:ext>
              </a:extLst>
            </p:cNvPr>
            <p:cNvSpPr txBox="1"/>
            <p:nvPr/>
          </p:nvSpPr>
          <p:spPr>
            <a:xfrm>
              <a:off x="1200952" y="989642"/>
              <a:ext cx="59619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PPA</a:t>
              </a: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D0F4028-B973-DA42-9D95-9DA49215F3D1}"/>
                </a:ext>
              </a:extLst>
            </p:cNvPr>
            <p:cNvCxnSpPr>
              <a:cxnSpLocks/>
              <a:stCxn id="45" idx="3"/>
              <a:endCxn id="42" idx="2"/>
            </p:cNvCxnSpPr>
            <p:nvPr/>
          </p:nvCxnSpPr>
          <p:spPr bwMode="auto">
            <a:xfrm>
              <a:off x="1797142" y="1174308"/>
              <a:ext cx="332035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1A37A18-CD04-4741-AFD9-1E0692B48CF9}"/>
                </a:ext>
              </a:extLst>
            </p:cNvPr>
            <p:cNvSpPr txBox="1"/>
            <p:nvPr/>
          </p:nvSpPr>
          <p:spPr>
            <a:xfrm>
              <a:off x="1124751" y="1284611"/>
              <a:ext cx="966111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hygical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age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0A46F9B-F7D1-C44F-8758-B7BAB8606AFC}"/>
              </a:ext>
            </a:extLst>
          </p:cNvPr>
          <p:cNvGrpSpPr/>
          <p:nvPr/>
        </p:nvGrpSpPr>
        <p:grpSpPr>
          <a:xfrm>
            <a:off x="135641" y="3734530"/>
            <a:ext cx="2217548" cy="1262918"/>
            <a:chOff x="2596806" y="874768"/>
            <a:chExt cx="2217548" cy="126291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4C2D7B3-7980-2844-967A-C7A4C70E9B2B}"/>
                </a:ext>
              </a:extLst>
            </p:cNvPr>
            <p:cNvSpPr/>
            <p:nvPr/>
          </p:nvSpPr>
          <p:spPr bwMode="auto">
            <a:xfrm>
              <a:off x="4456282" y="1779614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16DA39-5CD7-7C4E-B8ED-B925B7E1415C}"/>
                </a:ext>
              </a:extLst>
            </p:cNvPr>
            <p:cNvSpPr txBox="1"/>
            <p:nvPr/>
          </p:nvSpPr>
          <p:spPr>
            <a:xfrm>
              <a:off x="2675787" y="874768"/>
              <a:ext cx="624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PBA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7866235-523C-A44E-9D60-D954BE32AA77}"/>
                </a:ext>
              </a:extLst>
            </p:cNvPr>
            <p:cNvCxnSpPr>
              <a:cxnSpLocks/>
              <a:stCxn id="52" idx="3"/>
              <a:endCxn id="51" idx="1"/>
            </p:cNvCxnSpPr>
            <p:nvPr/>
          </p:nvCxnSpPr>
          <p:spPr bwMode="auto">
            <a:xfrm>
              <a:off x="3299933" y="1059434"/>
              <a:ext cx="1208787" cy="772618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A820B2E-350F-FF41-BAA4-4413C4EE0269}"/>
                </a:ext>
              </a:extLst>
            </p:cNvPr>
            <p:cNvSpPr txBox="1"/>
            <p:nvPr/>
          </p:nvSpPr>
          <p:spPr>
            <a:xfrm>
              <a:off x="2596806" y="1183479"/>
              <a:ext cx="966111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P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hygical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EA7C783-EEF7-1E4F-AB62-73773B9A0A0B}"/>
              </a:ext>
            </a:extLst>
          </p:cNvPr>
          <p:cNvGrpSpPr/>
          <p:nvPr/>
        </p:nvGrpSpPr>
        <p:grpSpPr>
          <a:xfrm>
            <a:off x="287436" y="917618"/>
            <a:ext cx="2199813" cy="830997"/>
            <a:chOff x="287436" y="917618"/>
            <a:chExt cx="2199813" cy="830997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2762A7E-8619-D645-AA5F-1BE2A669F859}"/>
                </a:ext>
              </a:extLst>
            </p:cNvPr>
            <p:cNvSpPr/>
            <p:nvPr/>
          </p:nvSpPr>
          <p:spPr bwMode="auto">
            <a:xfrm>
              <a:off x="2129177" y="995272"/>
              <a:ext cx="358072" cy="358072"/>
            </a:xfrm>
            <a:prstGeom prst="ellipse">
              <a:avLst/>
            </a:prstGeom>
            <a:noFill/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1EEEF7E-D3E4-9644-8932-D3271E1EBA51}"/>
                </a:ext>
              </a:extLst>
            </p:cNvPr>
            <p:cNvSpPr txBox="1"/>
            <p:nvPr/>
          </p:nvSpPr>
          <p:spPr>
            <a:xfrm>
              <a:off x="1066681" y="989642"/>
              <a:ext cx="60971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LBA</a:t>
              </a: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BC9AC4C-33C4-1B49-A74C-C900F951259B}"/>
                </a:ext>
              </a:extLst>
            </p:cNvPr>
            <p:cNvCxnSpPr>
              <a:stCxn id="57" idx="3"/>
              <a:endCxn id="56" idx="2"/>
            </p:cNvCxnSpPr>
            <p:nvPr/>
          </p:nvCxnSpPr>
          <p:spPr bwMode="auto">
            <a:xfrm>
              <a:off x="1676400" y="1174308"/>
              <a:ext cx="452777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83FA684-76B0-7244-8B3C-0DB7D6759F5F}"/>
                </a:ext>
              </a:extLst>
            </p:cNvPr>
            <p:cNvSpPr txBox="1"/>
            <p:nvPr/>
          </p:nvSpPr>
          <p:spPr>
            <a:xfrm>
              <a:off x="287436" y="917618"/>
              <a:ext cx="915058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ogical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B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lock</a:t>
              </a: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/>
              </a:r>
              <a:b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</a:br>
              <a:r>
                <a:rPr lang="en-CH" sz="1600" b="1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A</a:t>
              </a:r>
              <a:r>
                <a:rPr lang="en-CH" sz="16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rPr>
                <a:t>ddress</a:t>
              </a:r>
            </a:p>
          </p:txBody>
        </p:sp>
      </p:grp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432327AD-C607-F14D-8DC1-32A4120856AE}"/>
              </a:ext>
            </a:extLst>
          </p:cNvPr>
          <p:cNvSpPr/>
          <p:nvPr/>
        </p:nvSpPr>
        <p:spPr bwMode="auto">
          <a:xfrm>
            <a:off x="6505217" y="4706322"/>
            <a:ext cx="1216383" cy="1313477"/>
          </a:xfrm>
          <a:prstGeom prst="roundRect">
            <a:avLst>
              <a:gd name="adj" fmla="val 10187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2" name="Rounded Rectangular Callout 61">
            <a:extLst>
              <a:ext uri="{FF2B5EF4-FFF2-40B4-BE49-F238E27FC236}">
                <a16:creationId xmlns:a16="http://schemas.microsoft.com/office/drawing/2014/main" id="{90D5933D-6E8D-B148-8409-F36818A15EAE}"/>
              </a:ext>
            </a:extLst>
          </p:cNvPr>
          <p:cNvSpPr/>
          <p:nvPr/>
        </p:nvSpPr>
        <p:spPr bwMode="auto">
          <a:xfrm>
            <a:off x="5590982" y="2898074"/>
            <a:ext cx="3201228" cy="1275291"/>
          </a:xfrm>
          <a:prstGeom prst="wedgeRoundRectCallout">
            <a:avLst>
              <a:gd name="adj1" fmla="val -8148"/>
              <a:gd name="adj2" fmla="val 95795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Overprovisioning: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Physical capacity &gt;</a:t>
            </a:r>
            <a:br>
              <a:rPr lang="en-CH" dirty="0">
                <a:latin typeface="+mn-lt"/>
              </a:rPr>
            </a:br>
            <a:r>
              <a:rPr lang="en-CH" dirty="0">
                <a:latin typeface="+mn-lt"/>
              </a:rPr>
              <a:t>	       Logical capaciy</a:t>
            </a: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For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performance</a:t>
            </a:r>
            <a:r>
              <a:rPr lang="en-CH" dirty="0">
                <a:latin typeface="+mn-lt"/>
              </a:rPr>
              <a:t>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&amp;</a:t>
            </a:r>
            <a:r>
              <a:rPr lang="en-CH" dirty="0">
                <a:latin typeface="+mn-lt"/>
              </a:rPr>
              <a:t> </a:t>
            </a:r>
            <a:r>
              <a:rPr lang="en-CH" dirty="0">
                <a:solidFill>
                  <a:srgbClr val="0070C0"/>
                </a:solidFill>
                <a:latin typeface="+mn-lt"/>
              </a:rPr>
              <a:t>lifetime</a:t>
            </a:r>
          </a:p>
        </p:txBody>
      </p:sp>
    </p:spTree>
    <p:extLst>
      <p:ext uri="{BB962C8B-B14F-4D97-AF65-F5344CB8AC3E}">
        <p14:creationId xmlns:p14="http://schemas.microsoft.com/office/powerpoint/2010/main" val="269411991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76685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555163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7497029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Page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77DEE2-5F9B-A64D-BEF2-049E5B3D155E}"/>
              </a:ext>
            </a:extLst>
          </p:cNvPr>
          <p:cNvSpPr txBox="1"/>
          <p:nvPr/>
        </p:nvSpPr>
        <p:spPr>
          <a:xfrm>
            <a:off x="1151315" y="2692606"/>
            <a:ext cx="33578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0" name="Rounded Rectangular Callout 29">
            <a:extLst>
              <a:ext uri="{FF2B5EF4-FFF2-40B4-BE49-F238E27FC236}">
                <a16:creationId xmlns:a16="http://schemas.microsoft.com/office/drawing/2014/main" id="{612548A5-FF91-144C-8DDA-64FEEF7312A3}"/>
              </a:ext>
            </a:extLst>
          </p:cNvPr>
          <p:cNvSpPr/>
          <p:nvPr/>
        </p:nvSpPr>
        <p:spPr bwMode="auto">
          <a:xfrm>
            <a:off x="955958" y="3061208"/>
            <a:ext cx="4474273" cy="1520185"/>
          </a:xfrm>
          <a:prstGeom prst="wedgeRoundRectCallout">
            <a:avLst>
              <a:gd name="adj1" fmla="val -29582"/>
              <a:gd name="adj2" fmla="val 74449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Note: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+mn-lt"/>
              </a:rPr>
              <a:t>We are asumming that</a:t>
            </a:r>
            <a:br>
              <a:rPr lang="en-CH" dirty="0">
                <a:latin typeface="+mn-lt"/>
              </a:rPr>
            </a:br>
            <a:r>
              <a:rPr lang="en-CH" dirty="0">
                <a:latin typeface="+mn-lt"/>
              </a:rPr>
              <a:t>   logical block size = physical page size</a:t>
            </a: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GB" dirty="0">
                <a:latin typeface="+mn-lt"/>
              </a:rPr>
              <a:t>LB size = </a:t>
            </a:r>
            <a:r>
              <a:rPr lang="en-GB" dirty="0">
                <a:solidFill>
                  <a:srgbClr val="0070C0"/>
                </a:solidFill>
                <a:latin typeface="+mn-lt"/>
              </a:rPr>
              <a:t>4 KiB</a:t>
            </a:r>
            <a:r>
              <a:rPr lang="en-GB" dirty="0">
                <a:latin typeface="+mn-lt"/>
              </a:rPr>
              <a:t>, PP size =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16 KiB </a:t>
            </a:r>
            <a:endParaRPr lang="en-CH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20688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8603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9E5326-C8BE-DC45-855E-B52FFD20BD45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54DEBCE-2293-314A-B49A-58A3AA03730D}"/>
              </a:ext>
            </a:extLst>
          </p:cNvPr>
          <p:cNvSpPr/>
          <p:nvPr/>
        </p:nvSpPr>
        <p:spPr bwMode="auto">
          <a:xfrm>
            <a:off x="2516820" y="4707848"/>
            <a:ext cx="3832252" cy="1303972"/>
          </a:xfrm>
          <a:prstGeom prst="roundRect">
            <a:avLst>
              <a:gd name="adj" fmla="val 10122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0174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70CCED-58C9-0F41-AEF4-4879031C30E9}"/>
              </a:ext>
            </a:extLst>
          </p:cNvPr>
          <p:cNvGrpSpPr/>
          <p:nvPr/>
        </p:nvGrpSpPr>
        <p:grpSpPr>
          <a:xfrm>
            <a:off x="1983909" y="3080442"/>
            <a:ext cx="4504666" cy="1416787"/>
            <a:chOff x="1983909" y="3080442"/>
            <a:chExt cx="4504666" cy="141678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1D97A9E-AE4D-3F44-BA49-C1CB82B0658D}"/>
                </a:ext>
              </a:extLst>
            </p:cNvPr>
            <p:cNvSpPr txBox="1"/>
            <p:nvPr/>
          </p:nvSpPr>
          <p:spPr>
            <a:xfrm>
              <a:off x="1983909" y="3366993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1,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C97037C-4270-924D-ABBA-27AAAD51A314}"/>
                </a:ext>
              </a:extLst>
            </p:cNvPr>
            <p:cNvSpPr txBox="1"/>
            <p:nvPr/>
          </p:nvSpPr>
          <p:spPr>
            <a:xfrm>
              <a:off x="1983909" y="3672084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2,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9EE0309-CBED-4C47-BA86-9997FF9BAA1C}"/>
                </a:ext>
              </a:extLst>
            </p:cNvPr>
            <p:cNvSpPr txBox="1"/>
            <p:nvPr/>
          </p:nvSpPr>
          <p:spPr>
            <a:xfrm>
              <a:off x="1983909" y="4127897"/>
              <a:ext cx="228668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PROG</a:t>
              </a:r>
              <a:r>
                <a:rPr lang="en-CH" b="1" dirty="0">
                  <a:latin typeface="Cambria" panose="02040503050406030204" pitchFamily="18" charset="0"/>
                </a:rPr>
                <a:t>(</a:t>
              </a:r>
              <a:r>
                <a:rPr lang="en-CH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PPA:</a:t>
              </a:r>
              <a:r>
                <a:rPr lang="en-CH" b="1" dirty="0">
                  <a:latin typeface="Cambria" panose="02040503050406030204" pitchFamily="18" charset="0"/>
                </a:rPr>
                <a:t> 12, </a:t>
              </a:r>
              <a:r>
                <a:rPr lang="en-CH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</a:t>
              </a:r>
              <a:r>
                <a:rPr lang="en-CH" b="1" dirty="0">
                  <a:latin typeface="Cambria" panose="02040503050406030204" pitchFamily="18" charset="0"/>
                </a:rPr>
                <a:t>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741C6AD-A7EB-0E43-974D-68A36052AB7E}"/>
                </a:ext>
              </a:extLst>
            </p:cNvPr>
            <p:cNvSpPr txBox="1"/>
            <p:nvPr/>
          </p:nvSpPr>
          <p:spPr>
            <a:xfrm rot="5400000">
              <a:off x="2726515" y="3873453"/>
              <a:ext cx="80146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1DBEA179-4F2B-9848-8115-F33A00B87631}"/>
                </a:ext>
              </a:extLst>
            </p:cNvPr>
            <p:cNvCxnSpPr>
              <a:cxnSpLocks/>
              <a:endCxn id="40" idx="0"/>
            </p:cNvCxnSpPr>
            <p:nvPr/>
          </p:nvCxnSpPr>
          <p:spPr bwMode="auto">
            <a:xfrm>
              <a:off x="3127249" y="3080442"/>
              <a:ext cx="1" cy="286551"/>
            </a:xfrm>
            <a:prstGeom prst="straightConnector1">
              <a:avLst/>
            </a:prstGeom>
            <a:solidFill>
              <a:srgbClr val="C0C0C0"/>
            </a:solidFill>
            <a:ln w="15875" cap="flat" cmpd="sng" algn="ctr">
              <a:solidFill>
                <a:srgbClr val="C0000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FC227331-7A5E-0A4E-BAED-717522BC81AE}"/>
                </a:ext>
              </a:extLst>
            </p:cNvPr>
            <p:cNvSpPr/>
            <p:nvPr/>
          </p:nvSpPr>
          <p:spPr bwMode="auto">
            <a:xfrm>
              <a:off x="4022132" y="3477502"/>
              <a:ext cx="169751" cy="966364"/>
            </a:xfrm>
            <a:prstGeom prst="rightBrace">
              <a:avLst>
                <a:gd name="adj1" fmla="val 31353"/>
                <a:gd name="adj2" fmla="val 50000"/>
              </a:avLst>
            </a:prstGeom>
            <a:solidFill>
              <a:srgbClr val="C0C0C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4E1F461-2EF1-584F-BB12-1C49E711A235}"/>
                </a:ext>
              </a:extLst>
            </p:cNvPr>
            <p:cNvSpPr txBox="1"/>
            <p:nvPr/>
          </p:nvSpPr>
          <p:spPr>
            <a:xfrm>
              <a:off x="3783736" y="3609393"/>
              <a:ext cx="2704839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12 page-program </a:t>
              </a:r>
              <a:b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</a:br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commands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170DC0F6-E492-3E47-81AE-F9919301B517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1822260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/>
              <a:t>Advanced NAND Flash Commands</a:t>
            </a:r>
          </a:p>
          <a:p>
            <a:endParaRPr lang="en-US" sz="3200" dirty="0"/>
          </a:p>
          <a:p>
            <a:r>
              <a:rPr lang="en-US" sz="3200" dirty="0"/>
              <a:t>Address Translation &amp; Garbage Collection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9F5B9D6-98FC-437A-908C-6F716F60E6F5}"/>
              </a:ext>
            </a:extLst>
          </p:cNvPr>
          <p:cNvSpPr txBox="1">
            <a:spLocks/>
          </p:cNvSpPr>
          <p:nvPr/>
        </p:nvSpPr>
        <p:spPr bwMode="auto">
          <a:xfrm>
            <a:off x="228600" y="9144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200" kern="0" dirty="0"/>
              <a:t>Advanced NAND Flash Commands</a:t>
            </a:r>
          </a:p>
          <a:p>
            <a:endParaRPr lang="en-US" sz="3200" kern="0" dirty="0"/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Address Translation &amp; Garbage Collection</a:t>
            </a:r>
            <a:endParaRPr lang="en-CH" sz="3200" kern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Write Request Handling: Sequential Write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DEEE5E3-DABE-274A-891F-FD88FBE20134}"/>
              </a:ext>
            </a:extLst>
          </p:cNvPr>
          <p:cNvSpPr txBox="1"/>
          <p:nvPr/>
        </p:nvSpPr>
        <p:spPr>
          <a:xfrm>
            <a:off x="6629400" y="1371600"/>
            <a:ext cx="21336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Sequential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(large) write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1D97A9E-AE4D-3F44-BA49-C1CB82B0658D}"/>
              </a:ext>
            </a:extLst>
          </p:cNvPr>
          <p:cNvSpPr txBox="1"/>
          <p:nvPr/>
        </p:nvSpPr>
        <p:spPr>
          <a:xfrm>
            <a:off x="1983909" y="3366993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C97037C-4270-924D-ABBA-27AAAD51A314}"/>
              </a:ext>
            </a:extLst>
          </p:cNvPr>
          <p:cNvSpPr txBox="1"/>
          <p:nvPr/>
        </p:nvSpPr>
        <p:spPr>
          <a:xfrm>
            <a:off x="1983909" y="3672084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2,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EE0309-CBED-4C47-BA86-9997FF9BAA1C}"/>
              </a:ext>
            </a:extLst>
          </p:cNvPr>
          <p:cNvSpPr txBox="1"/>
          <p:nvPr/>
        </p:nvSpPr>
        <p:spPr>
          <a:xfrm>
            <a:off x="1983909" y="4127897"/>
            <a:ext cx="22866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741C6AD-A7EB-0E43-974D-68A36052AB7E}"/>
              </a:ext>
            </a:extLst>
          </p:cNvPr>
          <p:cNvSpPr txBox="1"/>
          <p:nvPr/>
        </p:nvSpPr>
        <p:spPr>
          <a:xfrm rot="5400000">
            <a:off x="2726515" y="3873453"/>
            <a:ext cx="80146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BEA179-4F2B-9848-8115-F33A00B87631}"/>
              </a:ext>
            </a:extLst>
          </p:cNvPr>
          <p:cNvCxnSpPr>
            <a:cxnSpLocks/>
            <a:endCxn id="40" idx="0"/>
          </p:cNvCxnSpPr>
          <p:nvPr/>
        </p:nvCxnSpPr>
        <p:spPr bwMode="auto">
          <a:xfrm>
            <a:off x="3127249" y="3080442"/>
            <a:ext cx="1" cy="286551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id="{FC227331-7A5E-0A4E-BAED-717522BC81AE}"/>
              </a:ext>
            </a:extLst>
          </p:cNvPr>
          <p:cNvSpPr/>
          <p:nvPr/>
        </p:nvSpPr>
        <p:spPr bwMode="auto">
          <a:xfrm>
            <a:off x="4022132" y="3477502"/>
            <a:ext cx="169751" cy="966364"/>
          </a:xfrm>
          <a:prstGeom prst="rightBrace">
            <a:avLst>
              <a:gd name="adj1" fmla="val 31353"/>
              <a:gd name="adj2" fmla="val 50000"/>
            </a:avLst>
          </a:prstGeom>
          <a:solidFill>
            <a:srgbClr val="C0C0C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E1F461-2EF1-584F-BB12-1C49E711A235}"/>
              </a:ext>
            </a:extLst>
          </p:cNvPr>
          <p:cNvSpPr txBox="1"/>
          <p:nvPr/>
        </p:nvSpPr>
        <p:spPr>
          <a:xfrm>
            <a:off x="3783736" y="3609393"/>
            <a:ext cx="270483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12 page-program 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commands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C0B516-F3AC-5A4E-AEC0-CAF3E0966EDF}"/>
              </a:ext>
            </a:extLst>
          </p:cNvPr>
          <p:cNvSpPr txBox="1"/>
          <p:nvPr/>
        </p:nvSpPr>
        <p:spPr>
          <a:xfrm>
            <a:off x="1101752" y="2736334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12,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CH" b="1" dirty="0">
                <a:latin typeface="Cambria" panose="02040503050406030204" pitchFamily="18" charset="0"/>
                <a:cs typeface="Courier New" panose="02070309020205020404" pitchFamily="49" charset="0"/>
              </a:rPr>
              <a:t> … 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46" name="Rounded Rectangular Callout 45">
            <a:extLst>
              <a:ext uri="{FF2B5EF4-FFF2-40B4-BE49-F238E27FC236}">
                <a16:creationId xmlns:a16="http://schemas.microsoft.com/office/drawing/2014/main" id="{FE5F80A8-4CFD-1E46-98B6-48C9EC66ADDA}"/>
              </a:ext>
            </a:extLst>
          </p:cNvPr>
          <p:cNvSpPr/>
          <p:nvPr/>
        </p:nvSpPr>
        <p:spPr bwMode="auto">
          <a:xfrm>
            <a:off x="4270590" y="2134704"/>
            <a:ext cx="4666798" cy="2156519"/>
          </a:xfrm>
          <a:prstGeom prst="wedgeRoundRectCallout">
            <a:avLst>
              <a:gd name="adj1" fmla="val -43034"/>
              <a:gd name="adj2" fmla="val 86182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solidFill>
                  <a:srgbClr val="0070C0"/>
                </a:solidFill>
                <a:latin typeface="+mn-lt"/>
              </a:rPr>
              <a:t>Active block</a:t>
            </a:r>
            <a:r>
              <a:rPr lang="en-CH" dirty="0">
                <a:latin typeface="+mn-lt"/>
              </a:rPr>
              <a:t> (or write-point) approach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Keep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only one block </a:t>
            </a:r>
            <a:r>
              <a:rPr lang="en-US" dirty="0">
                <a:latin typeface="+mn-lt"/>
              </a:rPr>
              <a:t>being written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Due to the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open-block</a:t>
            </a:r>
            <a:r>
              <a:rPr lang="en-US" dirty="0">
                <a:latin typeface="+mn-lt"/>
              </a:rPr>
              <a:t> problem</a:t>
            </a:r>
            <a:endParaRPr lang="en-CH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GB" dirty="0">
                <a:solidFill>
                  <a:srgbClr val="C00000"/>
                </a:solidFill>
                <a:latin typeface="+mn-lt"/>
              </a:rPr>
              <a:t>Program-sequence</a:t>
            </a:r>
            <a:r>
              <a:rPr lang="en-GB" dirty="0">
                <a:latin typeface="+mn-lt"/>
              </a:rPr>
              <a:t> constraint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70C0"/>
                </a:solidFill>
                <a:latin typeface="+mn-lt"/>
              </a:rPr>
              <a:t>Fixed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GB" dirty="0">
                <a:latin typeface="+mn-lt"/>
              </a:rPr>
              <a:t>program order within a block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latin typeface="+mn-lt"/>
              </a:rPr>
              <a:t>Due to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cell-to-cell interference</a:t>
            </a:r>
          </a:p>
        </p:txBody>
      </p:sp>
    </p:spTree>
    <p:extLst>
      <p:ext uri="{BB962C8B-B14F-4D97-AF65-F5344CB8AC3E}">
        <p14:creationId xmlns:p14="http://schemas.microsoft.com/office/powerpoint/2010/main" val="192636664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4EF80D49-46F8-D443-82E7-0F87FB0A979F}"/>
              </a:ext>
            </a:extLst>
          </p:cNvPr>
          <p:cNvSpPr txBox="1"/>
          <p:nvPr/>
        </p:nvSpPr>
        <p:spPr>
          <a:xfrm>
            <a:off x="841093" y="255406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Problem: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LBA (or LPA) does not match PPA!</a:t>
            </a:r>
          </a:p>
        </p:txBody>
      </p:sp>
    </p:spTree>
    <p:extLst>
      <p:ext uri="{BB962C8B-B14F-4D97-AF65-F5344CB8AC3E}">
        <p14:creationId xmlns:p14="http://schemas.microsoft.com/office/powerpoint/2010/main" val="236970910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B7ECBBE-3C88-9041-ABCF-9CDAA5E844F1}"/>
              </a:ext>
            </a:extLst>
          </p:cNvPr>
          <p:cNvSpPr txBox="1"/>
          <p:nvPr/>
        </p:nvSpPr>
        <p:spPr>
          <a:xfrm>
            <a:off x="841093" y="255406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Problem: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LBA (or LPA) does not match PPA!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?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EF41126-D213-6448-A591-96291A93F68C}"/>
              </a:ext>
            </a:extLst>
          </p:cNvPr>
          <p:cNvSpPr txBox="1"/>
          <p:nvPr/>
        </p:nvSpPr>
        <p:spPr>
          <a:xfrm>
            <a:off x="2595170" y="3657489"/>
            <a:ext cx="546035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Needs to maintain</a:t>
            </a:r>
          </a:p>
          <a:p>
            <a:pPr algn="ctr"/>
            <a:r>
              <a:rPr lang="en-GB" b="1" i="1" dirty="0">
                <a:solidFill>
                  <a:srgbClr val="0070C0"/>
                </a:solidFill>
                <a:latin typeface="Cambria" panose="02040503050406030204" pitchFamily="18" charset="0"/>
              </a:rPr>
              <a:t>A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ddress-mapping </a:t>
            </a:r>
            <a:r>
              <a:rPr lang="en-CH" b="1" i="1" dirty="0">
                <a:latin typeface="Cambria" panose="02040503050406030204" pitchFamily="18" charset="0"/>
              </a:rPr>
              <a:t>information</a:t>
            </a:r>
          </a:p>
        </p:txBody>
      </p:sp>
    </p:spTree>
    <p:extLst>
      <p:ext uri="{BB962C8B-B14F-4D97-AF65-F5344CB8AC3E}">
        <p14:creationId xmlns:p14="http://schemas.microsoft.com/office/powerpoint/2010/main" val="12591669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?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568321B-DB94-6B49-9939-F91616253F2B}"/>
              </a:ext>
            </a:extLst>
          </p:cNvPr>
          <p:cNvSpPr/>
          <p:nvPr/>
        </p:nvSpPr>
        <p:spPr bwMode="auto">
          <a:xfrm>
            <a:off x="4707738" y="3489557"/>
            <a:ext cx="1115958" cy="277314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23013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Address Mapping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38850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4,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R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D568321B-DB94-6B49-9939-F91616253F2B}"/>
              </a:ext>
            </a:extLst>
          </p:cNvPr>
          <p:cNvSpPr/>
          <p:nvPr/>
        </p:nvSpPr>
        <p:spPr bwMode="auto">
          <a:xfrm>
            <a:off x="4707738" y="3489557"/>
            <a:ext cx="1115958" cy="277314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05129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ysClr val="windowText" lastClr="0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164271706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316741960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4523934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>
                <a:latin typeface="Cambria" panose="02040503050406030204" pitchFamily="18" charset="0"/>
              </a:rPr>
              <a:t>’)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9E3CFE-2C0E-D549-A113-1F224FB86940}"/>
              </a:ext>
            </a:extLst>
          </p:cNvPr>
          <p:cNvSpPr txBox="1"/>
          <p:nvPr/>
        </p:nvSpPr>
        <p:spPr>
          <a:xfrm>
            <a:off x="102683" y="4881408"/>
            <a:ext cx="9820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Invalid</a:t>
            </a:r>
            <a:endParaRPr lang="en-CH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08AE69F-D111-E640-B2E5-D001FB22B20D}"/>
              </a:ext>
            </a:extLst>
          </p:cNvPr>
          <p:cNvCxnSpPr>
            <a:cxnSpLocks/>
            <a:stCxn id="30" idx="3"/>
          </p:cNvCxnSpPr>
          <p:nvPr/>
        </p:nvCxnSpPr>
        <p:spPr bwMode="auto">
          <a:xfrm>
            <a:off x="1084777" y="5066074"/>
            <a:ext cx="58600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oval" w="med" len="med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5F20743-BCF1-984E-A827-79A2469C3227}"/>
              </a:ext>
            </a:extLst>
          </p:cNvPr>
          <p:cNvCxnSpPr>
            <a:cxnSpLocks/>
          </p:cNvCxnSpPr>
          <p:nvPr/>
        </p:nvCxnSpPr>
        <p:spPr bwMode="auto">
          <a:xfrm flipH="1">
            <a:off x="5682625" y="3188826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CDA8479-0CD2-DB4A-9AFE-90EC0738166D}"/>
              </a:ext>
            </a:extLst>
          </p:cNvPr>
          <p:cNvSpPr txBox="1"/>
          <p:nvPr/>
        </p:nvSpPr>
        <p:spPr>
          <a:xfrm>
            <a:off x="5870229" y="2872450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250258953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14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2815165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Latency (or response time)</a:t>
            </a:r>
          </a:p>
          <a:p>
            <a:pPr lvl="1"/>
            <a:r>
              <a:rPr lang="en-CH" dirty="0"/>
              <a:t>The time delay </a:t>
            </a:r>
            <a:r>
              <a:rPr lang="en-CH" dirty="0">
                <a:solidFill>
                  <a:srgbClr val="0070C0"/>
                </a:solidFill>
              </a:rPr>
              <a:t>until the request is returned</a:t>
            </a:r>
          </a:p>
          <a:p>
            <a:pPr lvl="1"/>
            <a:r>
              <a:rPr lang="en-CH" dirty="0"/>
              <a:t>Average read latency (4 KiB): </a:t>
            </a:r>
            <a:r>
              <a:rPr lang="en-CH" dirty="0">
                <a:solidFill>
                  <a:schemeClr val="tx2"/>
                </a:solidFill>
              </a:rPr>
              <a:t>67 us</a:t>
            </a:r>
          </a:p>
          <a:p>
            <a:pPr lvl="1"/>
            <a:r>
              <a:rPr lang="en-CH" dirty="0"/>
              <a:t>Average write latency (4 KiB): </a:t>
            </a:r>
            <a:r>
              <a:rPr lang="en-CH" dirty="0">
                <a:solidFill>
                  <a:schemeClr val="tx2"/>
                </a:solidFill>
              </a:rPr>
              <a:t>47 us</a:t>
            </a:r>
          </a:p>
          <a:p>
            <a:r>
              <a:rPr lang="en-CH" dirty="0"/>
              <a:t>Throughput</a:t>
            </a:r>
          </a:p>
          <a:p>
            <a:pPr lvl="1"/>
            <a:r>
              <a:rPr lang="en-CH" dirty="0"/>
              <a:t>The </a:t>
            </a:r>
            <a:r>
              <a:rPr lang="en-CH" dirty="0">
                <a:solidFill>
                  <a:srgbClr val="0070C0"/>
                </a:solidFill>
              </a:rPr>
              <a:t>number of requests </a:t>
            </a:r>
            <a:r>
              <a:rPr lang="en-CH" dirty="0"/>
              <a:t>that can be serviced per unit time</a:t>
            </a:r>
          </a:p>
          <a:p>
            <a:pPr lvl="2"/>
            <a:r>
              <a:rPr lang="en-CH" dirty="0">
                <a:solidFill>
                  <a:srgbClr val="0070C0"/>
                </a:solidFill>
              </a:rPr>
              <a:t>IOPS: </a:t>
            </a:r>
            <a:r>
              <a:rPr lang="en-CH" dirty="0"/>
              <a:t>Input/output Operations Per Second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Random</a:t>
            </a:r>
            <a:r>
              <a:rPr lang="en-CH" dirty="0"/>
              <a:t> </a:t>
            </a:r>
            <a:r>
              <a:rPr lang="en-CH" dirty="0">
                <a:solidFill>
                  <a:srgbClr val="0070C0"/>
                </a:solidFill>
              </a:rPr>
              <a:t>read</a:t>
            </a:r>
            <a:r>
              <a:rPr lang="en-CH" dirty="0"/>
              <a:t> throughput: up to </a:t>
            </a:r>
            <a:r>
              <a:rPr lang="en-CH" dirty="0">
                <a:solidFill>
                  <a:schemeClr val="tx2"/>
                </a:solidFill>
              </a:rPr>
              <a:t>500K IOPS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Random</a:t>
            </a:r>
            <a:r>
              <a:rPr lang="en-CH" dirty="0"/>
              <a:t> </a:t>
            </a:r>
            <a:r>
              <a:rPr lang="en-CH" dirty="0">
                <a:solidFill>
                  <a:srgbClr val="0070C0"/>
                </a:solidFill>
              </a:rPr>
              <a:t>write</a:t>
            </a:r>
            <a:r>
              <a:rPr lang="en-CH" dirty="0"/>
              <a:t> throughput: up to </a:t>
            </a:r>
            <a:r>
              <a:rPr lang="en-CH" dirty="0">
                <a:solidFill>
                  <a:schemeClr val="tx2"/>
                </a:solidFill>
              </a:rPr>
              <a:t>480K IOPS</a:t>
            </a:r>
          </a:p>
          <a:p>
            <a:r>
              <a:rPr lang="en-CH" dirty="0"/>
              <a:t>Bandwidth </a:t>
            </a:r>
          </a:p>
          <a:p>
            <a:pPr lvl="1"/>
            <a:r>
              <a:rPr lang="en-CH" dirty="0"/>
              <a:t>The </a:t>
            </a:r>
            <a:r>
              <a:rPr lang="en-CH" dirty="0">
                <a:solidFill>
                  <a:srgbClr val="0070C0"/>
                </a:solidFill>
              </a:rPr>
              <a:t>amount of data</a:t>
            </a:r>
            <a:r>
              <a:rPr lang="en-CH" dirty="0"/>
              <a:t> that can be accessed per unit time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Sequential</a:t>
            </a:r>
            <a:r>
              <a:rPr lang="en-CH" dirty="0"/>
              <a:t> </a:t>
            </a:r>
            <a:r>
              <a:rPr lang="en-CH" dirty="0">
                <a:solidFill>
                  <a:srgbClr val="0070C0"/>
                </a:solidFill>
              </a:rPr>
              <a:t>read</a:t>
            </a:r>
            <a:r>
              <a:rPr lang="en-CH" dirty="0"/>
              <a:t> bandwidth: up to </a:t>
            </a:r>
            <a:r>
              <a:rPr lang="en-CH" dirty="0">
                <a:solidFill>
                  <a:schemeClr val="accent6"/>
                </a:solidFill>
              </a:rPr>
              <a:t>3,500 MB/s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Sequential write </a:t>
            </a:r>
            <a:r>
              <a:rPr lang="en-CH" dirty="0"/>
              <a:t>bandwidth: up to </a:t>
            </a:r>
            <a:r>
              <a:rPr lang="en-CH" dirty="0">
                <a:solidFill>
                  <a:schemeClr val="accent6"/>
                </a:solidFill>
              </a:rPr>
              <a:t>3,000 MB/s</a:t>
            </a:r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SSD Performance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826FE3-E6EE-764F-9862-A99893E520D8}"/>
              </a:ext>
            </a:extLst>
          </p:cNvPr>
          <p:cNvSpPr txBox="1"/>
          <p:nvPr/>
        </p:nvSpPr>
        <p:spPr>
          <a:xfrm>
            <a:off x="6858000" y="5478959"/>
            <a:ext cx="1558440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HDD:</a:t>
            </a:r>
          </a:p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~100 MB/s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05E7E9-B1D5-B540-BC37-04AE0610B20D}"/>
              </a:ext>
            </a:extLst>
          </p:cNvPr>
          <p:cNvSpPr txBox="1"/>
          <p:nvPr/>
        </p:nvSpPr>
        <p:spPr>
          <a:xfrm>
            <a:off x="6858000" y="3810000"/>
            <a:ext cx="1503938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HDD:</a:t>
            </a:r>
          </a:p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&gt; 1K IOPS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23C69-ADFD-D947-BE21-54F978F47012}"/>
              </a:ext>
            </a:extLst>
          </p:cNvPr>
          <p:cNvSpPr txBox="1"/>
          <p:nvPr/>
        </p:nvSpPr>
        <p:spPr>
          <a:xfrm>
            <a:off x="7035132" y="1775273"/>
            <a:ext cx="114967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HDD:</a:t>
            </a:r>
          </a:p>
          <a:p>
            <a:pPr algn="ctr"/>
            <a:r>
              <a:rPr lang="en-CH" sz="2200" dirty="0">
                <a:solidFill>
                  <a:srgbClr val="C00000"/>
                </a:solidFill>
                <a:latin typeface="+mn-lt"/>
              </a:rPr>
              <a:t>5~8 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D5ACD2-3E99-664E-A37F-5F53F64E01C5}"/>
              </a:ext>
            </a:extLst>
          </p:cNvPr>
          <p:cNvSpPr txBox="1"/>
          <p:nvPr/>
        </p:nvSpPr>
        <p:spPr>
          <a:xfrm>
            <a:off x="3072134" y="6208464"/>
            <a:ext cx="5843266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100" dirty="0">
                <a:latin typeface="+mn-lt"/>
              </a:rPr>
              <a:t>Source</a:t>
            </a:r>
            <a:r>
              <a:rPr lang="en-GB" sz="1100" dirty="0">
                <a:latin typeface="+mn-lt"/>
              </a:rPr>
              <a:t>: https://</a:t>
            </a:r>
            <a:r>
              <a:rPr lang="en-GB" sz="1100" dirty="0" err="1">
                <a:latin typeface="+mn-lt"/>
              </a:rPr>
              <a:t>www.anandtech.com</a:t>
            </a:r>
            <a:r>
              <a:rPr lang="en-GB" sz="1100" dirty="0">
                <a:latin typeface="+mn-lt"/>
              </a:rPr>
              <a:t>/show/16504/the-samsung-ssd-980-500gb-1tb-review</a:t>
            </a:r>
            <a:endParaRPr lang="en-CH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679175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15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</p:spTree>
    <p:extLst>
      <p:ext uri="{BB962C8B-B14F-4D97-AF65-F5344CB8AC3E}">
        <p14:creationId xmlns:p14="http://schemas.microsoft.com/office/powerpoint/2010/main" val="80057315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Update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2BDE1597-2DC5-6649-946F-82F61DAEBD63}"/>
              </a:ext>
            </a:extLst>
          </p:cNvPr>
          <p:cNvSpPr txBox="1"/>
          <p:nvPr/>
        </p:nvSpPr>
        <p:spPr>
          <a:xfrm>
            <a:off x="792566" y="2981600"/>
            <a:ext cx="40509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Req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CH" b="1" dirty="0">
                <a:latin typeface="Cambria" panose="02040503050406030204" pitchFamily="18" charset="0"/>
              </a:rPr>
              <a:t> 0,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CH" b="1" dirty="0">
                <a:latin typeface="Cambria" panose="02040503050406030204" pitchFamily="18" charset="0"/>
              </a:rPr>
              <a:t> 1, 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CH" b="1" dirty="0">
                <a:latin typeface="Cambria" panose="02040503050406030204" pitchFamily="18" charset="0"/>
              </a:rPr>
              <a:t> W,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CH" b="1" dirty="0" smtClean="0">
                <a:latin typeface="Cambria" panose="02040503050406030204" pitchFamily="18" charset="0"/>
              </a:rPr>
              <a:t>’)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BE67E2B-31E6-674F-B070-478C7E0AFA59}"/>
              </a:ext>
            </a:extLst>
          </p:cNvPr>
          <p:cNvSpPr txBox="1"/>
          <p:nvPr/>
        </p:nvSpPr>
        <p:spPr>
          <a:xfrm>
            <a:off x="1380905" y="3795989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</a:t>
            </a:r>
            <a:r>
              <a:rPr lang="en-CH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16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,A’</a:t>
            </a:r>
            <a:r>
              <a:rPr lang="en-CH" b="1" dirty="0" smtClean="0">
                <a:latin typeface="Cambria" panose="02040503050406030204" pitchFamily="18" charset="0"/>
              </a:rPr>
              <a:t>)</a:t>
            </a:r>
            <a:endParaRPr lang="en-CH" b="1" dirty="0">
              <a:latin typeface="Cambria" panose="02040503050406030204" pitchFamily="18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60F5AC-817A-BB41-B78E-019F7BCA6666}"/>
              </a:ext>
            </a:extLst>
          </p:cNvPr>
          <p:cNvCxnSpPr>
            <a:cxnSpLocks/>
          </p:cNvCxnSpPr>
          <p:nvPr/>
        </p:nvCxnSpPr>
        <p:spPr bwMode="auto">
          <a:xfrm>
            <a:off x="2764347" y="3350932"/>
            <a:ext cx="0" cy="445057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5E4C85-8A7B-BF41-AF88-B42230D503E1}"/>
              </a:ext>
            </a:extLst>
          </p:cNvPr>
          <p:cNvSpPr txBox="1"/>
          <p:nvPr/>
        </p:nvSpPr>
        <p:spPr>
          <a:xfrm>
            <a:off x="7754394" y="5137426"/>
            <a:ext cx="133887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Running</a:t>
            </a:r>
          </a:p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out of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free pages</a:t>
            </a: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F31BAAEF-63CB-7040-AE1A-C9001C97558F}"/>
              </a:ext>
            </a:extLst>
          </p:cNvPr>
          <p:cNvSpPr/>
          <p:nvPr/>
        </p:nvSpPr>
        <p:spPr bwMode="auto">
          <a:xfrm>
            <a:off x="7664964" y="5320258"/>
            <a:ext cx="239515" cy="557666"/>
          </a:xfrm>
          <a:prstGeom prst="rightBrace">
            <a:avLst>
              <a:gd name="adj1" fmla="val 31353"/>
              <a:gd name="adj2" fmla="val 50000"/>
            </a:avLst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9697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Reclaims </a:t>
            </a:r>
            <a:r>
              <a:rPr lang="en-CH" dirty="0">
                <a:solidFill>
                  <a:srgbClr val="C00000"/>
                </a:solidFill>
              </a:rPr>
              <a:t>free pages </a:t>
            </a:r>
            <a:r>
              <a:rPr lang="en-CH" dirty="0"/>
              <a:t>by erasing </a:t>
            </a:r>
            <a:r>
              <a:rPr lang="en-CH" dirty="0">
                <a:solidFill>
                  <a:srgbClr val="0070C0"/>
                </a:solidFill>
              </a:rPr>
              <a:t>invalid</a:t>
            </a:r>
            <a:r>
              <a:rPr lang="en-CH" dirty="0"/>
              <a:t> pages</a:t>
            </a:r>
          </a:p>
          <a:p>
            <a:pPr lvl="1"/>
            <a:r>
              <a:rPr lang="en-CH" dirty="0"/>
              <a:t>Erase unit: </a:t>
            </a:r>
            <a:r>
              <a:rPr lang="en-CH" dirty="0">
                <a:solidFill>
                  <a:srgbClr val="C00000"/>
                </a:solidFill>
              </a:rPr>
              <a:t>block</a:t>
            </a:r>
          </a:p>
          <a:p>
            <a:pPr lvl="1"/>
            <a:r>
              <a:rPr lang="en-CH" dirty="0"/>
              <a:t>If a victim block (to erase) has </a:t>
            </a:r>
            <a:r>
              <a:rPr lang="en-CH" dirty="0">
                <a:solidFill>
                  <a:srgbClr val="0070C0"/>
                </a:solidFill>
              </a:rPr>
              <a:t>valid pages</a:t>
            </a:r>
            <a:r>
              <a:rPr lang="en-CH" dirty="0"/>
              <a:t>,</a:t>
            </a:r>
            <a:br>
              <a:rPr lang="en-CH" dirty="0"/>
            </a:br>
            <a:r>
              <a:rPr lang="en-CH" dirty="0"/>
              <a:t>	all the valid pages </a:t>
            </a:r>
            <a:r>
              <a:rPr lang="en-CH" dirty="0">
                <a:solidFill>
                  <a:srgbClr val="C00000"/>
                </a:solidFill>
              </a:rPr>
              <a:t>need to be copied </a:t>
            </a:r>
            <a:r>
              <a:rPr lang="en-CH" dirty="0"/>
              <a:t>to other free pages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Performance overhead: </a:t>
            </a:r>
            <a:r>
              <a:rPr lang="en-CH" dirty="0"/>
              <a:t>(tREAD + tPROG)×# of valid pages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Lifetime overhead:</a:t>
            </a:r>
            <a:r>
              <a:rPr lang="en-CH" dirty="0"/>
              <a:t> additional writes </a:t>
            </a:r>
            <a:r>
              <a:rPr lang="en-CH" dirty="0">
                <a:sym typeface="Wingdings" pitchFamily="2" charset="2"/>
              </a:rPr>
              <a:t> P/E-cycle increase</a:t>
            </a:r>
            <a:endParaRPr lang="en-CH" dirty="0"/>
          </a:p>
          <a:p>
            <a:pPr lvl="3"/>
            <a:endParaRPr lang="en-CH" dirty="0"/>
          </a:p>
          <a:p>
            <a:r>
              <a:rPr lang="en-CH" dirty="0">
                <a:solidFill>
                  <a:schemeClr val="accent6"/>
                </a:solidFill>
              </a:rPr>
              <a:t>Greedy</a:t>
            </a:r>
            <a:r>
              <a:rPr lang="en-CH" dirty="0"/>
              <a:t> victim-selection policy: </a:t>
            </a:r>
            <a:br>
              <a:rPr lang="en-CH" dirty="0"/>
            </a:br>
            <a:r>
              <a:rPr lang="en-CH" dirty="0"/>
              <a:t>  Erases the block with the </a:t>
            </a:r>
            <a:r>
              <a:rPr lang="en-CH" dirty="0">
                <a:solidFill>
                  <a:schemeClr val="accent6"/>
                </a:solidFill>
              </a:rPr>
              <a:t>largest number </a:t>
            </a:r>
            <a:r>
              <a:rPr lang="en-CH" dirty="0"/>
              <a:t>of invalid pages</a:t>
            </a:r>
          </a:p>
          <a:p>
            <a:pPr lvl="1"/>
            <a:r>
              <a:rPr lang="en-CH" dirty="0"/>
              <a:t>Needs to maintain </a:t>
            </a:r>
            <a:r>
              <a:rPr lang="en-CH" dirty="0">
                <a:solidFill>
                  <a:srgbClr val="0070C0"/>
                </a:solidFill>
              </a:rPr>
              <a:t># of invalid (or valid) pages </a:t>
            </a:r>
            <a:r>
              <a:rPr lang="en-CH" dirty="0"/>
              <a:t>for each block  </a:t>
            </a:r>
          </a:p>
        </p:txBody>
      </p:sp>
    </p:spTree>
    <p:extLst>
      <p:ext uri="{BB962C8B-B14F-4D97-AF65-F5344CB8AC3E}">
        <p14:creationId xmlns:p14="http://schemas.microsoft.com/office/powerpoint/2010/main" val="16134894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5EA2E29-5161-EC47-9AD9-7DC6A363B06C}"/>
              </a:ext>
            </a:extLst>
          </p:cNvPr>
          <p:cNvSpPr/>
          <p:nvPr/>
        </p:nvSpPr>
        <p:spPr bwMode="auto">
          <a:xfrm>
            <a:off x="6302664" y="3687493"/>
            <a:ext cx="1425290" cy="28288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</p:spTree>
    <p:extLst>
      <p:ext uri="{BB962C8B-B14F-4D97-AF65-F5344CB8AC3E}">
        <p14:creationId xmlns:p14="http://schemas.microsoft.com/office/powerpoint/2010/main" val="336852997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5EA2E29-5161-EC47-9AD9-7DC6A363B06C}"/>
              </a:ext>
            </a:extLst>
          </p:cNvPr>
          <p:cNvSpPr/>
          <p:nvPr/>
        </p:nvSpPr>
        <p:spPr bwMode="auto">
          <a:xfrm>
            <a:off x="6302664" y="3687493"/>
            <a:ext cx="1425290" cy="282888"/>
          </a:xfrm>
          <a:prstGeom prst="round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1280366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14880596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181924873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330501762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8700E8-94B8-B046-A781-68EFD1E5AB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940420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27B860E-1E65-8546-B333-067C9363CE5B}"/>
              </a:ext>
            </a:extLst>
          </p:cNvPr>
          <p:cNvSpPr txBox="1"/>
          <p:nvPr/>
        </p:nvSpPr>
        <p:spPr>
          <a:xfrm>
            <a:off x="7805129" y="3624044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36092E4-67C5-AA4C-8504-A096FB42C1E8}"/>
              </a:ext>
            </a:extLst>
          </p:cNvPr>
          <p:cNvCxnSpPr>
            <a:cxnSpLocks/>
          </p:cNvCxnSpPr>
          <p:nvPr/>
        </p:nvCxnSpPr>
        <p:spPr bwMode="auto">
          <a:xfrm rot="10800000" flipH="1">
            <a:off x="4539625" y="4008292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629FEC5-082A-314A-B09F-771F15AD2852}"/>
              </a:ext>
            </a:extLst>
          </p:cNvPr>
          <p:cNvSpPr txBox="1"/>
          <p:nvPr/>
        </p:nvSpPr>
        <p:spPr>
          <a:xfrm>
            <a:off x="3446319" y="3691916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Mapping</a:t>
            </a:r>
          </a:p>
        </p:txBody>
      </p:sp>
      <p:sp>
        <p:nvSpPr>
          <p:cNvPr id="50" name="Rounded Rectangular Callout 49">
            <a:extLst>
              <a:ext uri="{FF2B5EF4-FFF2-40B4-BE49-F238E27FC236}">
                <a16:creationId xmlns:a16="http://schemas.microsoft.com/office/drawing/2014/main" id="{4C81751B-CA9C-4247-8890-33744F0A3D5F}"/>
              </a:ext>
            </a:extLst>
          </p:cNvPr>
          <p:cNvSpPr/>
          <p:nvPr/>
        </p:nvSpPr>
        <p:spPr bwMode="auto">
          <a:xfrm>
            <a:off x="246528" y="1404382"/>
            <a:ext cx="4666798" cy="1806397"/>
          </a:xfrm>
          <a:prstGeom prst="wedgeRoundRectCallout">
            <a:avLst>
              <a:gd name="adj1" fmla="val 33582"/>
              <a:gd name="adj2" fmla="val 72188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</a:pPr>
            <a:r>
              <a:rPr lang="en-US" b="1" dirty="0">
                <a:solidFill>
                  <a:srgbClr val="C00000"/>
                </a:solidFill>
                <a:latin typeface="+mn-lt"/>
              </a:rPr>
              <a:t>Q: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dirty="0">
                <a:latin typeface="+mn-lt"/>
              </a:rPr>
              <a:t>How FTL knows PPA 12 (data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dirty="0">
                <a:latin typeface="+mn-lt"/>
              </a:rPr>
              <a:t>) is mapped to LPA 15?</a:t>
            </a:r>
          </a:p>
          <a:p>
            <a:pPr marL="742950" lvl="1" indent="-285750" eaLnBrk="1" hangingPunct="1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latin typeface="+mn-lt"/>
              </a:rPr>
              <a:t>Unless it maintains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P2L mappings</a:t>
            </a:r>
            <a:r>
              <a:rPr lang="en-US" dirty="0">
                <a:latin typeface="+mn-lt"/>
              </a:rPr>
              <a:t>?</a:t>
            </a:r>
          </a:p>
          <a:p>
            <a:pPr marL="285750" indent="-285750" eaLnBrk="1" hangingPunct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  <a:latin typeface="+mn-lt"/>
              </a:rPr>
              <a:t>A: </a:t>
            </a:r>
            <a:r>
              <a:rPr lang="en-US" dirty="0">
                <a:latin typeface="+mn-lt"/>
              </a:rPr>
              <a:t>P2L mapping is stored in each physical page’s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OOB (Out-of-Band) area</a:t>
            </a:r>
          </a:p>
        </p:txBody>
      </p:sp>
    </p:spTree>
    <p:extLst>
      <p:ext uri="{BB962C8B-B14F-4D97-AF65-F5344CB8AC3E}">
        <p14:creationId xmlns:p14="http://schemas.microsoft.com/office/powerpoint/2010/main" val="82998846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III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</p:spTree>
    <p:extLst>
      <p:ext uri="{BB962C8B-B14F-4D97-AF65-F5344CB8AC3E}">
        <p14:creationId xmlns:p14="http://schemas.microsoft.com/office/powerpoint/2010/main" val="386730605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Chip operation latency</a:t>
            </a: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tR</a:t>
            </a:r>
            <a:r>
              <a:rPr lang="en-US" dirty="0">
                <a:solidFill>
                  <a:srgbClr val="0070C0"/>
                </a:solidFill>
              </a:rPr>
              <a:t>:</a:t>
            </a:r>
            <a:r>
              <a:rPr lang="en-US" dirty="0"/>
              <a:t> Latency of reading (sensing) data from the cells </a:t>
            </a:r>
            <a:r>
              <a:rPr lang="en-US" dirty="0">
                <a:solidFill>
                  <a:srgbClr val="C00000"/>
                </a:solidFill>
              </a:rPr>
              <a:t>into the on-chip page buffer</a:t>
            </a: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tPROG</a:t>
            </a:r>
            <a:r>
              <a:rPr lang="en-US" dirty="0">
                <a:solidFill>
                  <a:srgbClr val="0070C0"/>
                </a:solidFill>
              </a:rPr>
              <a:t>:</a:t>
            </a:r>
            <a:r>
              <a:rPr lang="en-US" dirty="0"/>
              <a:t> Latency of programming the cells </a:t>
            </a:r>
            <a:r>
              <a:rPr lang="en-US" dirty="0">
                <a:solidFill>
                  <a:srgbClr val="C00000"/>
                </a:solidFill>
              </a:rPr>
              <a:t>with data in the page buffer</a:t>
            </a:r>
          </a:p>
          <a:p>
            <a:pPr lvl="1"/>
            <a:r>
              <a:rPr lang="en-US" dirty="0" err="1">
                <a:solidFill>
                  <a:srgbClr val="0070C0"/>
                </a:solidFill>
              </a:rPr>
              <a:t>tBERS</a:t>
            </a:r>
            <a:r>
              <a:rPr lang="en-US" dirty="0">
                <a:solidFill>
                  <a:srgbClr val="0070C0"/>
                </a:solidFill>
              </a:rPr>
              <a:t>:</a:t>
            </a:r>
            <a:r>
              <a:rPr lang="en-US" dirty="0"/>
              <a:t> Latency of erasing the cells (block)</a:t>
            </a:r>
          </a:p>
          <a:p>
            <a:pPr lvl="1"/>
            <a:r>
              <a:rPr lang="en-US" dirty="0"/>
              <a:t>Varies depending on the </a:t>
            </a:r>
            <a:r>
              <a:rPr lang="en-US" dirty="0">
                <a:solidFill>
                  <a:srgbClr val="C00000"/>
                </a:solidFill>
              </a:rPr>
              <a:t>MLC technology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processing node</a:t>
            </a:r>
            <a:r>
              <a:rPr lang="en-US" dirty="0"/>
              <a:t>, and </a:t>
            </a:r>
            <a:r>
              <a:rPr lang="en-US" dirty="0">
                <a:solidFill>
                  <a:srgbClr val="C00000"/>
                </a:solidFill>
              </a:rPr>
              <a:t>microarchitecture</a:t>
            </a:r>
          </a:p>
          <a:p>
            <a:pPr lvl="2"/>
            <a:r>
              <a:rPr lang="en-US" dirty="0"/>
              <a:t>In 3D TLC NAND flash, </a:t>
            </a:r>
            <a:r>
              <a:rPr lang="en-US" dirty="0" err="1"/>
              <a:t>tR</a:t>
            </a:r>
            <a:r>
              <a:rPr lang="en-US" dirty="0"/>
              <a:t>/</a:t>
            </a:r>
            <a:r>
              <a:rPr lang="en-US" dirty="0" err="1"/>
              <a:t>tPROG</a:t>
            </a:r>
            <a:r>
              <a:rPr lang="en-US" dirty="0"/>
              <a:t>/</a:t>
            </a:r>
            <a:r>
              <a:rPr lang="en-US" dirty="0" err="1"/>
              <a:t>tBERS</a:t>
            </a:r>
            <a:r>
              <a:rPr lang="en-US" dirty="0"/>
              <a:t> </a:t>
            </a:r>
            <a:r>
              <a:rPr lang="en-CH" dirty="0"/>
              <a:t>≈</a:t>
            </a:r>
            <a:r>
              <a:rPr lang="en-US" dirty="0"/>
              <a:t> 100us/700us/3ms</a:t>
            </a:r>
            <a:endParaRPr lang="en-CH" dirty="0"/>
          </a:p>
          <a:p>
            <a:r>
              <a:rPr lang="en-CH" dirty="0"/>
              <a:t>I/O rate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Number of bits </a:t>
            </a:r>
            <a:r>
              <a:rPr lang="en-CH" dirty="0"/>
              <a:t>transfer</a:t>
            </a:r>
            <a:r>
              <a:rPr lang="en-GB" dirty="0"/>
              <a:t>r</a:t>
            </a:r>
            <a:r>
              <a:rPr lang="en-CH" dirty="0"/>
              <a:t>ed via </a:t>
            </a:r>
            <a:r>
              <a:rPr lang="en-CH" dirty="0">
                <a:solidFill>
                  <a:srgbClr val="0070C0"/>
                </a:solidFill>
              </a:rPr>
              <a:t>a single I/O pin </a:t>
            </a:r>
            <a:r>
              <a:rPr lang="en-CH" dirty="0"/>
              <a:t>per unit time</a:t>
            </a:r>
          </a:p>
          <a:p>
            <a:pPr lvl="1"/>
            <a:r>
              <a:rPr lang="en-CH" dirty="0"/>
              <a:t>A typical flash chip transfers data in </a:t>
            </a:r>
            <a:r>
              <a:rPr lang="en-CH" dirty="0">
                <a:solidFill>
                  <a:srgbClr val="0070C0"/>
                </a:solidFill>
              </a:rPr>
              <a:t>a byte granularity </a:t>
            </a:r>
            <a:r>
              <a:rPr lang="en-CH" dirty="0"/>
              <a:t>(i.e., via 8 I/O pins)</a:t>
            </a:r>
          </a:p>
          <a:p>
            <a:pPr lvl="1"/>
            <a:r>
              <a:rPr lang="en-CH" dirty="0"/>
              <a:t>e.g., 1-Gb I/O rate &amp; 16-KiB page size </a:t>
            </a:r>
            <a:r>
              <a:rPr lang="en-CH" dirty="0">
                <a:sym typeface="Wingdings" pitchFamily="2" charset="2"/>
              </a:rPr>
              <a:t> tDMA = </a:t>
            </a:r>
            <a:r>
              <a:rPr lang="en-CH" dirty="0">
                <a:solidFill>
                  <a:srgbClr val="C00000"/>
                </a:solidFill>
                <a:sym typeface="Wingdings" pitchFamily="2" charset="2"/>
              </a:rPr>
              <a:t>16 us </a:t>
            </a:r>
            <a:endParaRPr lang="en-CH" dirty="0">
              <a:solidFill>
                <a:srgbClr val="C00000"/>
              </a:solidFill>
            </a:endParaRP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NAND Flash Chip Performance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706691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F70B79-4756-864A-9780-AF34E2CF5A7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831737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1DDBC74-417B-FD41-8581-D4C9027B1EC1}"/>
              </a:ext>
            </a:extLst>
          </p:cNvPr>
          <p:cNvSpPr txBox="1"/>
          <p:nvPr/>
        </p:nvSpPr>
        <p:spPr>
          <a:xfrm>
            <a:off x="7805129" y="3515361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</p:spTree>
    <p:extLst>
      <p:ext uri="{BB962C8B-B14F-4D97-AF65-F5344CB8AC3E}">
        <p14:creationId xmlns:p14="http://schemas.microsoft.com/office/powerpoint/2010/main" val="378268320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1B166A37-0990-5D43-980C-28B55E29451B}"/>
              </a:ext>
            </a:extLst>
          </p:cNvPr>
          <p:cNvSpPr/>
          <p:nvPr/>
        </p:nvSpPr>
        <p:spPr bwMode="auto">
          <a:xfrm>
            <a:off x="1101752" y="4639376"/>
            <a:ext cx="6864297" cy="1678874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NAND Flash Chip (Single Plane)</a:t>
            </a: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Write Request Handling: Garbage Collection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B95EBFE-A8F4-394C-A8D1-FA228AA3B8AD}"/>
              </a:ext>
            </a:extLst>
          </p:cNvPr>
          <p:cNvSpPr/>
          <p:nvPr/>
        </p:nvSpPr>
        <p:spPr bwMode="auto">
          <a:xfrm>
            <a:off x="1101752" y="2339274"/>
            <a:ext cx="6864297" cy="2156526"/>
          </a:xfrm>
          <a:prstGeom prst="roundRect">
            <a:avLst>
              <a:gd name="adj" fmla="val 749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E0B1B9A-37D8-544D-893F-59CA543A89EA}"/>
              </a:ext>
            </a:extLst>
          </p:cNvPr>
          <p:cNvGraphicFramePr>
            <a:graphicFrameLocks noGrp="1"/>
          </p:cNvGraphicFramePr>
          <p:nvPr/>
        </p:nvGraphicFramePr>
        <p:xfrm>
          <a:off x="1500820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FAC2099-883E-1F40-A59C-B9FBC011DBC9}"/>
              </a:ext>
            </a:extLst>
          </p:cNvPr>
          <p:cNvSpPr txBox="1"/>
          <p:nvPr/>
        </p:nvSpPr>
        <p:spPr>
          <a:xfrm>
            <a:off x="142240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Block0</a:t>
            </a:r>
          </a:p>
        </p:txBody>
      </p:sp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5E5B341A-0EA6-6149-9FAE-29B1A592FD34}"/>
              </a:ext>
            </a:extLst>
          </p:cNvPr>
          <p:cNvGraphicFramePr>
            <a:graphicFrameLocks noGrp="1"/>
          </p:cNvGraphicFramePr>
          <p:nvPr/>
        </p:nvGraphicFramePr>
        <p:xfrm>
          <a:off x="2799563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BBCCB1B3-7D5D-234B-9DF5-693AFC90E9CE}"/>
              </a:ext>
            </a:extLst>
          </p:cNvPr>
          <p:cNvSpPr txBox="1"/>
          <p:nvPr/>
        </p:nvSpPr>
        <p:spPr>
          <a:xfrm>
            <a:off x="272406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Block1</a:t>
            </a:r>
          </a:p>
        </p:txBody>
      </p:sp>
      <p:graphicFrame>
        <p:nvGraphicFramePr>
          <p:cNvPr id="22" name="Table 5">
            <a:extLst>
              <a:ext uri="{FF2B5EF4-FFF2-40B4-BE49-F238E27FC236}">
                <a16:creationId xmlns:a16="http://schemas.microsoft.com/office/drawing/2014/main" id="{9555D6BE-0144-FF42-BD79-440739CF4B41}"/>
              </a:ext>
            </a:extLst>
          </p:cNvPr>
          <p:cNvGraphicFramePr>
            <a:graphicFrameLocks noGrp="1"/>
          </p:cNvGraphicFramePr>
          <p:nvPr/>
        </p:nvGraphicFramePr>
        <p:xfrm>
          <a:off x="4151326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48163740-6C3F-2C4C-92C8-8C2C13949214}"/>
              </a:ext>
            </a:extLst>
          </p:cNvPr>
          <p:cNvSpPr txBox="1"/>
          <p:nvPr/>
        </p:nvSpPr>
        <p:spPr>
          <a:xfrm>
            <a:off x="4074480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Block2</a:t>
            </a:r>
          </a:p>
        </p:txBody>
      </p:sp>
      <p:graphicFrame>
        <p:nvGraphicFramePr>
          <p:cNvPr id="24" name="Table 5">
            <a:extLst>
              <a:ext uri="{FF2B5EF4-FFF2-40B4-BE49-F238E27FC236}">
                <a16:creationId xmlns:a16="http://schemas.microsoft.com/office/drawing/2014/main" id="{E6060CE5-6EFB-8744-9D9E-C62B0A964204}"/>
              </a:ext>
            </a:extLst>
          </p:cNvPr>
          <p:cNvGraphicFramePr>
            <a:graphicFrameLocks noGrp="1"/>
          </p:cNvGraphicFramePr>
          <p:nvPr/>
        </p:nvGraphicFramePr>
        <p:xfrm>
          <a:off x="5503089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6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C639E72D-46D9-BE46-A9FC-B4C9DE989D22}"/>
              </a:ext>
            </a:extLst>
          </p:cNvPr>
          <p:cNvSpPr txBox="1"/>
          <p:nvPr/>
        </p:nvSpPr>
        <p:spPr>
          <a:xfrm>
            <a:off x="54302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Block3</a:t>
            </a:r>
          </a:p>
        </p:txBody>
      </p:sp>
      <p:graphicFrame>
        <p:nvGraphicFramePr>
          <p:cNvPr id="26" name="Table 5">
            <a:extLst>
              <a:ext uri="{FF2B5EF4-FFF2-40B4-BE49-F238E27FC236}">
                <a16:creationId xmlns:a16="http://schemas.microsoft.com/office/drawing/2014/main" id="{FDFC4431-FF7C-5B48-8521-7E3918A1BC34}"/>
              </a:ext>
            </a:extLst>
          </p:cNvPr>
          <p:cNvGraphicFramePr>
            <a:graphicFrameLocks noGrp="1"/>
          </p:cNvGraphicFramePr>
          <p:nvPr/>
        </p:nvGraphicFramePr>
        <p:xfrm>
          <a:off x="6854851" y="4968240"/>
          <a:ext cx="762000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ctr"/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BBCC5BA6-41FF-F34A-B119-AD7A8D315AFE}"/>
              </a:ext>
            </a:extLst>
          </p:cNvPr>
          <p:cNvSpPr txBox="1"/>
          <p:nvPr/>
        </p:nvSpPr>
        <p:spPr>
          <a:xfrm>
            <a:off x="6776431" y="4639376"/>
            <a:ext cx="91884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Block4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C0EC4255-32A1-8E46-B15D-6CC12434A365}"/>
              </a:ext>
            </a:extLst>
          </p:cNvPr>
          <p:cNvGraphicFramePr>
            <a:graphicFrameLocks noGrp="1"/>
          </p:cNvGraphicFramePr>
          <p:nvPr/>
        </p:nvGraphicFramePr>
        <p:xfrm>
          <a:off x="2163443" y="1003300"/>
          <a:ext cx="46914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213">
                  <a:extLst>
                    <a:ext uri="{9D8B030D-6E8A-4147-A177-3AD203B41FA5}">
                      <a16:colId xmlns:a16="http://schemas.microsoft.com/office/drawing/2014/main" val="100168497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4305713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90370281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65650342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321291558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72296186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472889679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355952931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37292307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822776922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1212741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1268590475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418282799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679100350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718799803"/>
                    </a:ext>
                  </a:extLst>
                </a:gridCol>
                <a:gridCol w="293213">
                  <a:extLst>
                    <a:ext uri="{9D8B030D-6E8A-4147-A177-3AD203B41FA5}">
                      <a16:colId xmlns:a16="http://schemas.microsoft.com/office/drawing/2014/main" val="2343042498"/>
                    </a:ext>
                  </a:extLst>
                </a:gridCol>
              </a:tblGrid>
              <a:tr h="342314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70140"/>
                  </a:ext>
                </a:extLst>
              </a:tr>
              <a:tr h="724486"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</a:t>
                      </a:r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cs typeface="Courier New" panose="02070309020205020404" pitchFamily="49" charset="0"/>
                        </a:rPr>
                        <a:t>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600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66442"/>
                  </a:ext>
                </a:extLst>
              </a:tr>
            </a:tbl>
          </a:graphicData>
        </a:graphic>
      </p:graphicFrame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A528327-821A-984F-B828-3AB8C177FCE6}"/>
              </a:ext>
            </a:extLst>
          </p:cNvPr>
          <p:cNvCxnSpPr/>
          <p:nvPr/>
        </p:nvCxnSpPr>
        <p:spPr bwMode="auto">
          <a:xfrm>
            <a:off x="326390" y="2222500"/>
            <a:ext cx="8465820" cy="0"/>
          </a:xfrm>
          <a:prstGeom prst="line">
            <a:avLst/>
          </a:prstGeom>
          <a:solidFill>
            <a:srgbClr val="C0C0C0"/>
          </a:solidFill>
          <a:ln w="222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17653C-E5B8-4341-AE21-39B075601D79}"/>
              </a:ext>
            </a:extLst>
          </p:cNvPr>
          <p:cNvSpPr txBox="1"/>
          <p:nvPr/>
        </p:nvSpPr>
        <p:spPr>
          <a:xfrm>
            <a:off x="301724" y="1815068"/>
            <a:ext cx="67358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Host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2B1364-428E-F149-B207-CB4C77685A4D}"/>
              </a:ext>
            </a:extLst>
          </p:cNvPr>
          <p:cNvSpPr txBox="1"/>
          <p:nvPr/>
        </p:nvSpPr>
        <p:spPr>
          <a:xfrm>
            <a:off x="346608" y="2242971"/>
            <a:ext cx="58381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SSD</a:t>
            </a:r>
          </a:p>
        </p:txBody>
      </p:sp>
      <p:graphicFrame>
        <p:nvGraphicFramePr>
          <p:cNvPr id="35" name="Table 5">
            <a:extLst>
              <a:ext uri="{FF2B5EF4-FFF2-40B4-BE49-F238E27FC236}">
                <a16:creationId xmlns:a16="http://schemas.microsoft.com/office/drawing/2014/main" id="{4920D649-A892-0242-81DD-A0E358027061}"/>
              </a:ext>
            </a:extLst>
          </p:cNvPr>
          <p:cNvGraphicFramePr>
            <a:graphicFrameLocks noGrp="1"/>
          </p:cNvGraphicFramePr>
          <p:nvPr/>
        </p:nvGraphicFramePr>
        <p:xfrm>
          <a:off x="2497680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6" name="Table 5">
            <a:extLst>
              <a:ext uri="{FF2B5EF4-FFF2-40B4-BE49-F238E27FC236}">
                <a16:creationId xmlns:a16="http://schemas.microsoft.com/office/drawing/2014/main" id="{5EEA0295-2A30-D848-971B-1AF45F201636}"/>
              </a:ext>
            </a:extLst>
          </p:cNvPr>
          <p:cNvGraphicFramePr>
            <a:graphicFrameLocks noGrp="1"/>
          </p:cNvGraphicFramePr>
          <p:nvPr/>
        </p:nvGraphicFramePr>
        <p:xfrm>
          <a:off x="1202494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7" name="Table 5">
            <a:extLst>
              <a:ext uri="{FF2B5EF4-FFF2-40B4-BE49-F238E27FC236}">
                <a16:creationId xmlns:a16="http://schemas.microsoft.com/office/drawing/2014/main" id="{3B116EC5-6D2E-984C-B74A-618FD2E4BC05}"/>
              </a:ext>
            </a:extLst>
          </p:cNvPr>
          <p:cNvGraphicFramePr>
            <a:graphicFrameLocks noGrp="1"/>
          </p:cNvGraphicFramePr>
          <p:nvPr/>
        </p:nvGraphicFramePr>
        <p:xfrm>
          <a:off x="5202309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8" name="Table 5">
            <a:extLst>
              <a:ext uri="{FF2B5EF4-FFF2-40B4-BE49-F238E27FC236}">
                <a16:creationId xmlns:a16="http://schemas.microsoft.com/office/drawing/2014/main" id="{83854716-86FE-F24E-8E58-881DD7ACC60F}"/>
              </a:ext>
            </a:extLst>
          </p:cNvPr>
          <p:cNvGraphicFramePr>
            <a:graphicFrameLocks noGrp="1"/>
          </p:cNvGraphicFramePr>
          <p:nvPr/>
        </p:nvGraphicFramePr>
        <p:xfrm>
          <a:off x="3845628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39" name="Table 5">
            <a:extLst>
              <a:ext uri="{FF2B5EF4-FFF2-40B4-BE49-F238E27FC236}">
                <a16:creationId xmlns:a16="http://schemas.microsoft.com/office/drawing/2014/main" id="{56AE48EB-3788-CA48-91F9-A34CC3B88D5A}"/>
              </a:ext>
            </a:extLst>
          </p:cNvPr>
          <p:cNvGraphicFramePr>
            <a:graphicFrameLocks noGrp="1"/>
          </p:cNvGraphicFramePr>
          <p:nvPr/>
        </p:nvGraphicFramePr>
        <p:xfrm>
          <a:off x="6552092" y="4968240"/>
          <a:ext cx="296319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319">
                  <a:extLst>
                    <a:ext uri="{9D8B030D-6E8A-4147-A177-3AD203B41FA5}">
                      <a16:colId xmlns:a16="http://schemas.microsoft.com/office/drawing/2014/main" val="2720185871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94984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993831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707862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017745"/>
                  </a:ext>
                </a:extLst>
              </a:tr>
            </a:tbl>
          </a:graphicData>
        </a:graphic>
      </p:graphicFrame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A3B3F24-9E5A-E44E-B8CA-1DB5793BD77E}"/>
              </a:ext>
            </a:extLst>
          </p:cNvPr>
          <p:cNvGraphicFramePr>
            <a:graphicFrameLocks noGrp="1"/>
          </p:cNvGraphicFramePr>
          <p:nvPr/>
        </p:nvGraphicFramePr>
        <p:xfrm>
          <a:off x="4749981" y="2842361"/>
          <a:ext cx="102208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042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51104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LPA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PPA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…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15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2" name="TextBox 41">
            <a:extLst>
              <a:ext uri="{FF2B5EF4-FFF2-40B4-BE49-F238E27FC236}">
                <a16:creationId xmlns:a16="http://schemas.microsoft.com/office/drawing/2014/main" id="{DF668694-5217-6847-A0EF-D67785AAB2F5}"/>
              </a:ext>
            </a:extLst>
          </p:cNvPr>
          <p:cNvSpPr txBox="1"/>
          <p:nvPr/>
        </p:nvSpPr>
        <p:spPr>
          <a:xfrm>
            <a:off x="4475394" y="4145671"/>
            <a:ext cx="1571263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Mapping Table</a:t>
            </a:r>
          </a:p>
        </p:txBody>
      </p:sp>
      <p:graphicFrame>
        <p:nvGraphicFramePr>
          <p:cNvPr id="44" name="Table 3">
            <a:extLst>
              <a:ext uri="{FF2B5EF4-FFF2-40B4-BE49-F238E27FC236}">
                <a16:creationId xmlns:a16="http://schemas.microsoft.com/office/drawing/2014/main" id="{D5C9827D-B067-CC4E-9F5C-D84F9FC81655}"/>
              </a:ext>
            </a:extLst>
          </p:cNvPr>
          <p:cNvGraphicFramePr>
            <a:graphicFrameLocks noGrp="1"/>
          </p:cNvGraphicFramePr>
          <p:nvPr/>
        </p:nvGraphicFramePr>
        <p:xfrm>
          <a:off x="6349072" y="2842361"/>
          <a:ext cx="1346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28">
                  <a:extLst>
                    <a:ext uri="{9D8B030D-6E8A-4147-A177-3AD203B41FA5}">
                      <a16:colId xmlns:a16="http://schemas.microsoft.com/office/drawing/2014/main" val="150538126"/>
                    </a:ext>
                  </a:extLst>
                </a:gridCol>
                <a:gridCol w="837272">
                  <a:extLst>
                    <a:ext uri="{9D8B030D-6E8A-4147-A177-3AD203B41FA5}">
                      <a16:colId xmlns:a16="http://schemas.microsoft.com/office/drawing/2014/main" val="3360126279"/>
                    </a:ext>
                  </a:extLst>
                </a:gridCol>
              </a:tblGrid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PBA</a:t>
                      </a:r>
                      <a:endParaRPr lang="en-CH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Status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14348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62265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626694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VVVV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507459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77831"/>
                  </a:ext>
                </a:extLst>
              </a:tr>
              <a:tr h="103202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</a:t>
                      </a:r>
                      <a:r>
                        <a:rPr lang="en-CH" sz="140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FF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153151"/>
                  </a:ext>
                </a:extLst>
              </a:tr>
            </a:tbl>
          </a:graphicData>
        </a:graphic>
      </p:graphicFrame>
      <p:sp>
        <p:nvSpPr>
          <p:cNvPr id="45" name="TextBox 44">
            <a:extLst>
              <a:ext uri="{FF2B5EF4-FFF2-40B4-BE49-F238E27FC236}">
                <a16:creationId xmlns:a16="http://schemas.microsoft.com/office/drawing/2014/main" id="{4CB0333A-72DF-054A-8DD4-7415D7B3C289}"/>
              </a:ext>
            </a:extLst>
          </p:cNvPr>
          <p:cNvSpPr txBox="1"/>
          <p:nvPr/>
        </p:nvSpPr>
        <p:spPr>
          <a:xfrm>
            <a:off x="6355965" y="4145671"/>
            <a:ext cx="133241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600" b="1" dirty="0">
                <a:latin typeface="Cambria" panose="02040503050406030204" pitchFamily="18" charset="0"/>
              </a:rPr>
              <a:t>Status Table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55EDC8-368E-4349-A9BF-3F9383FCBF48}"/>
              </a:ext>
            </a:extLst>
          </p:cNvPr>
          <p:cNvSpPr txBox="1"/>
          <p:nvPr/>
        </p:nvSpPr>
        <p:spPr>
          <a:xfrm>
            <a:off x="5944974" y="2545170"/>
            <a:ext cx="211686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CH" sz="1400" dirty="0">
                <a:latin typeface="Cambria" panose="02040503050406030204" pitchFamily="18" charset="0"/>
              </a:rPr>
              <a:t>: free,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CH" sz="1400" dirty="0">
                <a:latin typeface="Cambria" panose="02040503050406030204" pitchFamily="18" charset="0"/>
              </a:rPr>
              <a:t>: valid, </a:t>
            </a:r>
            <a:r>
              <a:rPr lang="en-CH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CH" sz="1400" dirty="0">
                <a:latin typeface="Cambria" panose="02040503050406030204" pitchFamily="18" charset="0"/>
              </a:rPr>
              <a:t>: invalid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B9D414A3-4367-6147-9D7B-F1F714340841}"/>
              </a:ext>
            </a:extLst>
          </p:cNvPr>
          <p:cNvSpPr/>
          <p:nvPr/>
        </p:nvSpPr>
        <p:spPr bwMode="auto">
          <a:xfrm>
            <a:off x="5182983" y="4709120"/>
            <a:ext cx="1232527" cy="1310679"/>
          </a:xfrm>
          <a:prstGeom prst="roundRect">
            <a:avLst>
              <a:gd name="adj" fmla="val 9058"/>
            </a:avLst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82F111D-F905-BA4D-8FB7-3B7E39BD7B04}"/>
              </a:ext>
            </a:extLst>
          </p:cNvPr>
          <p:cNvSpPr txBox="1"/>
          <p:nvPr/>
        </p:nvSpPr>
        <p:spPr>
          <a:xfrm>
            <a:off x="823987" y="3313015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READ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12)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2D731C0-FCFB-A24B-876B-D60EDAE0ED08}"/>
              </a:ext>
            </a:extLst>
          </p:cNvPr>
          <p:cNvSpPr txBox="1"/>
          <p:nvPr/>
        </p:nvSpPr>
        <p:spPr>
          <a:xfrm>
            <a:off x="943470" y="3678276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PPA:</a:t>
            </a:r>
            <a:r>
              <a:rPr lang="en-CH" b="1" dirty="0">
                <a:latin typeface="Cambria" panose="02040503050406030204" pitchFamily="18" charset="0"/>
              </a:rPr>
              <a:t> 17,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CH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1675D30-6EA0-0B45-85C6-D9B5809D321A}"/>
              </a:ext>
            </a:extLst>
          </p:cNvPr>
          <p:cNvSpPr txBox="1"/>
          <p:nvPr/>
        </p:nvSpPr>
        <p:spPr>
          <a:xfrm>
            <a:off x="785446" y="4026072"/>
            <a:ext cx="2766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BERS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 </a:t>
            </a:r>
            <a:r>
              <a:rPr lang="en-CH" b="1" dirty="0">
                <a:latin typeface="Cambria" panose="02040503050406030204" pitchFamily="18" charset="0"/>
              </a:rPr>
              <a:t>(</a:t>
            </a:r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PBA:</a:t>
            </a:r>
            <a:r>
              <a:rPr lang="en-CH" b="1" dirty="0">
                <a:latin typeface="Cambria" panose="02040503050406030204" pitchFamily="18" charset="0"/>
              </a:rPr>
              <a:t> 3)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CF70B79-4756-864A-9780-AF34E2CF5A7F}"/>
              </a:ext>
            </a:extLst>
          </p:cNvPr>
          <p:cNvCxnSpPr>
            <a:cxnSpLocks/>
          </p:cNvCxnSpPr>
          <p:nvPr/>
        </p:nvCxnSpPr>
        <p:spPr bwMode="auto">
          <a:xfrm flipH="1">
            <a:off x="7617525" y="3831737"/>
            <a:ext cx="260975" cy="0"/>
          </a:xfrm>
          <a:prstGeom prst="straightConnector1">
            <a:avLst/>
          </a:prstGeom>
          <a:solidFill>
            <a:srgbClr val="C0C0C0"/>
          </a:solidFill>
          <a:ln w="15875" cap="flat" cmpd="sng" algn="ctr">
            <a:solidFill>
              <a:srgbClr val="C00000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1DDBC74-417B-FD41-8581-D4C9027B1EC1}"/>
              </a:ext>
            </a:extLst>
          </p:cNvPr>
          <p:cNvSpPr txBox="1"/>
          <p:nvPr/>
        </p:nvSpPr>
        <p:spPr>
          <a:xfrm>
            <a:off x="7805129" y="3515361"/>
            <a:ext cx="133887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Update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Status</a:t>
            </a:r>
          </a:p>
        </p:txBody>
      </p:sp>
      <p:sp>
        <p:nvSpPr>
          <p:cNvPr id="40" name="Rounded Rectangular Callout 39">
            <a:extLst>
              <a:ext uri="{FF2B5EF4-FFF2-40B4-BE49-F238E27FC236}">
                <a16:creationId xmlns:a16="http://schemas.microsoft.com/office/drawing/2014/main" id="{292DCA5C-CEF4-AF43-A1F6-7CA9763B564C}"/>
              </a:ext>
            </a:extLst>
          </p:cNvPr>
          <p:cNvSpPr/>
          <p:nvPr/>
        </p:nvSpPr>
        <p:spPr bwMode="auto">
          <a:xfrm>
            <a:off x="152400" y="1524000"/>
            <a:ext cx="4474273" cy="1863208"/>
          </a:xfrm>
          <a:prstGeom prst="wedgeRoundRectCallout">
            <a:avLst>
              <a:gd name="adj1" fmla="val -14909"/>
              <a:gd name="adj2" fmla="val 86053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Note:</a:t>
            </a:r>
            <a:endParaRPr lang="en-CH" b="1" dirty="0">
              <a:latin typeface="+mn-lt"/>
            </a:endParaRPr>
          </a:p>
          <a:p>
            <a:pPr marL="285750" marR="0" indent="-285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>
                <a:latin typeface="+mn-lt"/>
              </a:rPr>
              <a:t>Block erasure (and status update) is done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just before </a:t>
            </a:r>
            <a:r>
              <a:rPr lang="en-US" dirty="0">
                <a:latin typeface="+mn-lt"/>
              </a:rPr>
              <a:t>programming a new page to the block (i.e.,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lazy erase</a:t>
            </a:r>
            <a:r>
              <a:rPr lang="en-US" dirty="0">
                <a:latin typeface="+mn-lt"/>
              </a:rPr>
              <a:t>)</a:t>
            </a:r>
          </a:p>
          <a:p>
            <a:pPr marL="742950" lvl="1" indent="-285750" eaLnBrk="1" hangingPunct="1">
              <a:buFont typeface="Courier New" panose="02070309020205020404" pitchFamily="49" charset="0"/>
              <a:buChar char="o"/>
            </a:pPr>
            <a:r>
              <a:rPr lang="en-CH" dirty="0">
                <a:latin typeface="+mn-lt"/>
              </a:rPr>
              <a:t>Due to the</a:t>
            </a:r>
            <a:r>
              <a:rPr lang="en-CH" dirty="0">
                <a:solidFill>
                  <a:srgbClr val="C00000"/>
                </a:solidFill>
                <a:latin typeface="+mn-lt"/>
              </a:rPr>
              <a:t> open-block </a:t>
            </a:r>
            <a:r>
              <a:rPr lang="en-CH" dirty="0">
                <a:latin typeface="+mn-lt"/>
              </a:rPr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14191111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Performance Issues 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Garbage collection </a:t>
            </a:r>
            <a:r>
              <a:rPr lang="en-US" dirty="0">
                <a:solidFill>
                  <a:srgbClr val="C00000"/>
                </a:solidFill>
              </a:rPr>
              <a:t>significantly affects </a:t>
            </a:r>
            <a:r>
              <a:rPr lang="en-US" dirty="0"/>
              <a:t>SSD performance</a:t>
            </a:r>
          </a:p>
          <a:p>
            <a:pPr lvl="1"/>
            <a:r>
              <a:rPr lang="en-US" dirty="0"/>
              <a:t>High latency: </a:t>
            </a:r>
            <a:r>
              <a:rPr lang="en-US" dirty="0">
                <a:solidFill>
                  <a:srgbClr val="C00000"/>
                </a:solidFill>
              </a:rPr>
              <a:t>Large block size</a:t>
            </a:r>
            <a:r>
              <a:rPr lang="en-US" dirty="0"/>
              <a:t> of modern NAND flash memory</a:t>
            </a:r>
          </a:p>
          <a:p>
            <a:pPr lvl="2"/>
            <a:r>
              <a:rPr lang="en-US" dirty="0"/>
              <a:t>Assume 1) a block contains </a:t>
            </a:r>
            <a:r>
              <a:rPr lang="en-US" dirty="0">
                <a:solidFill>
                  <a:srgbClr val="0070C0"/>
                </a:solidFill>
              </a:rPr>
              <a:t>576</a:t>
            </a:r>
            <a:r>
              <a:rPr lang="en-US" dirty="0"/>
              <a:t> pages, </a:t>
            </a:r>
            <a:br>
              <a:rPr lang="en-US" dirty="0"/>
            </a:br>
            <a:r>
              <a:rPr lang="en-US" dirty="0"/>
              <a:t>	  2) only </a:t>
            </a:r>
            <a:r>
              <a:rPr lang="en-US" dirty="0">
                <a:solidFill>
                  <a:schemeClr val="accent6"/>
                </a:solidFill>
              </a:rPr>
              <a:t>5%</a:t>
            </a:r>
            <a:r>
              <a:rPr lang="en-US" dirty="0"/>
              <a:t> of the pages in the victim block are valid</a:t>
            </a:r>
            <a:br>
              <a:rPr lang="en-US" dirty="0"/>
            </a:br>
            <a:r>
              <a:rPr lang="en-US" dirty="0"/>
              <a:t>	  3) </a:t>
            </a:r>
            <a:r>
              <a:rPr lang="en-US" dirty="0" err="1"/>
              <a:t>tR</a:t>
            </a:r>
            <a:r>
              <a:rPr lang="en-US" dirty="0"/>
              <a:t> = 100 us, </a:t>
            </a:r>
            <a:r>
              <a:rPr lang="en-US" dirty="0" err="1"/>
              <a:t>tPROG</a:t>
            </a:r>
            <a:r>
              <a:rPr lang="en-US" dirty="0"/>
              <a:t> = 700 us, </a:t>
            </a:r>
            <a:r>
              <a:rPr lang="en-US" dirty="0" err="1"/>
              <a:t>tBERS</a:t>
            </a:r>
            <a:r>
              <a:rPr lang="en-US" dirty="0"/>
              <a:t> = 5 </a:t>
            </a:r>
            <a:r>
              <a:rPr lang="en-US" dirty="0" err="1"/>
              <a:t>ms</a:t>
            </a:r>
            <a:endParaRPr lang="en-US" dirty="0"/>
          </a:p>
          <a:p>
            <a:pPr lvl="3"/>
            <a:r>
              <a:rPr lang="en-US" dirty="0"/>
              <a:t># of pages to copy = 576</a:t>
            </a:r>
            <a:r>
              <a:rPr lang="en-CH" dirty="0"/>
              <a:t>×0.05 = 28.8 </a:t>
            </a:r>
            <a:r>
              <a:rPr lang="en-CH" dirty="0">
                <a:sym typeface="Wingdings" pitchFamily="2" charset="2"/>
              </a:rPr>
              <a:t></a:t>
            </a:r>
            <a:r>
              <a:rPr lang="en-CH" dirty="0"/>
              <a:t> 28 pages</a:t>
            </a:r>
          </a:p>
          <a:p>
            <a:pPr lvl="3"/>
            <a:r>
              <a:rPr lang="en-US" dirty="0"/>
              <a:t>GC latency &gt; 28</a:t>
            </a:r>
            <a:r>
              <a:rPr lang="en-CH" dirty="0"/>
              <a:t>×(tR + tPROG) + tBERS = </a:t>
            </a:r>
            <a:r>
              <a:rPr lang="en-CH" dirty="0">
                <a:solidFill>
                  <a:srgbClr val="C00000"/>
                </a:solidFill>
              </a:rPr>
              <a:t>27,400</a:t>
            </a:r>
            <a:r>
              <a:rPr lang="en-CH" dirty="0"/>
              <a:t> </a:t>
            </a:r>
            <a:r>
              <a:rPr lang="en-US" dirty="0"/>
              <a:t>u</a:t>
            </a:r>
            <a:r>
              <a:rPr lang="en-CH" dirty="0"/>
              <a:t>s</a:t>
            </a:r>
          </a:p>
          <a:p>
            <a:pPr lvl="2"/>
            <a:r>
              <a:rPr lang="en-CH" dirty="0">
                <a:solidFill>
                  <a:srgbClr val="C00000"/>
                </a:solidFill>
              </a:rPr>
              <a:t>Order(s) of magnitude larger </a:t>
            </a:r>
            <a:r>
              <a:rPr lang="en-CH" dirty="0"/>
              <a:t>latency than tR and tPROG</a:t>
            </a:r>
          </a:p>
          <a:p>
            <a:pPr lvl="2"/>
            <a:r>
              <a:rPr lang="en-US" dirty="0"/>
              <a:t>Copy operations are </a:t>
            </a:r>
            <a:r>
              <a:rPr lang="en-US" dirty="0">
                <a:solidFill>
                  <a:srgbClr val="C00000"/>
                </a:solidFill>
              </a:rPr>
              <a:t>the major contributor </a:t>
            </a:r>
            <a:r>
              <a:rPr lang="en-US" dirty="0"/>
              <a:t>(rather than </a:t>
            </a:r>
            <a:r>
              <a:rPr lang="en-US" dirty="0" err="1"/>
              <a:t>tBERS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FTL performs GC in an </a:t>
            </a:r>
            <a:r>
              <a:rPr lang="en-US" dirty="0">
                <a:solidFill>
                  <a:srgbClr val="0070C0"/>
                </a:solidFill>
              </a:rPr>
              <a:t>atomic</a:t>
            </a:r>
            <a:r>
              <a:rPr lang="en-US" dirty="0"/>
              <a:t> manner,</a:t>
            </a:r>
            <a:br>
              <a:rPr lang="en-US" dirty="0"/>
            </a:br>
            <a:r>
              <a:rPr lang="en-US" dirty="0"/>
              <a:t>	it </a:t>
            </a:r>
            <a:r>
              <a:rPr lang="en-US" dirty="0">
                <a:solidFill>
                  <a:srgbClr val="C00000"/>
                </a:solidFill>
              </a:rPr>
              <a:t>delays</a:t>
            </a:r>
            <a:r>
              <a:rPr lang="en-US" dirty="0"/>
              <a:t> user requests for a </a:t>
            </a:r>
            <a:r>
              <a:rPr lang="en-US" dirty="0">
                <a:solidFill>
                  <a:srgbClr val="C00000"/>
                </a:solidFill>
              </a:rPr>
              <a:t>significantly long time</a:t>
            </a:r>
          </a:p>
          <a:p>
            <a:pPr lvl="2"/>
            <a:r>
              <a:rPr lang="en-US" dirty="0"/>
              <a:t>Long </a:t>
            </a:r>
            <a:r>
              <a:rPr lang="en-US" dirty="0">
                <a:solidFill>
                  <a:srgbClr val="C00000"/>
                </a:solidFill>
              </a:rPr>
              <a:t>tail latency</a:t>
            </a:r>
            <a:r>
              <a:rPr lang="en-US" dirty="0"/>
              <a:t> (performance fluctuation)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Noisy neighbor: </a:t>
            </a:r>
            <a:r>
              <a:rPr lang="en-US" dirty="0"/>
              <a:t>a read-dominant workload’s performance would be significantly affected when running with a write-intensive workload (+ performance fairness problem) </a:t>
            </a:r>
          </a:p>
          <a:p>
            <a:pPr lvl="3"/>
            <a:endParaRPr lang="en-CH" dirty="0"/>
          </a:p>
          <a:p>
            <a:pPr marL="1023937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35758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Performance Issues: Mitigation 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TRIM</a:t>
            </a:r>
            <a:r>
              <a:rPr lang="en-US" dirty="0"/>
              <a:t> (</a:t>
            </a:r>
            <a:r>
              <a:rPr lang="en-US" dirty="0">
                <a:solidFill>
                  <a:srgbClr val="0070C0"/>
                </a:solidFill>
              </a:rPr>
              <a:t>UNMAP </a:t>
            </a:r>
            <a:r>
              <a:rPr lang="en-US" dirty="0"/>
              <a:t>or </a:t>
            </a:r>
            <a:r>
              <a:rPr lang="en-US" dirty="0">
                <a:solidFill>
                  <a:srgbClr val="0070C0"/>
                </a:solidFill>
              </a:rPr>
              <a:t>discard</a:t>
            </a:r>
            <a:r>
              <a:rPr lang="en-US" dirty="0"/>
              <a:t>) command</a:t>
            </a:r>
          </a:p>
          <a:p>
            <a:pPr lvl="1"/>
            <a:r>
              <a:rPr lang="en-US" dirty="0"/>
              <a:t>Informs FTL of </a:t>
            </a:r>
            <a:r>
              <a:rPr lang="en-US" dirty="0">
                <a:solidFill>
                  <a:schemeClr val="accent6"/>
                </a:solidFill>
              </a:rPr>
              <a:t>deletion/deallocation </a:t>
            </a:r>
            <a:r>
              <a:rPr lang="en-US" dirty="0"/>
              <a:t>of a logical block</a:t>
            </a:r>
          </a:p>
          <a:p>
            <a:pPr lvl="1"/>
            <a:r>
              <a:rPr lang="en-US" dirty="0"/>
              <a:t>Allows FTL to </a:t>
            </a:r>
            <a:r>
              <a:rPr lang="en-US" dirty="0">
                <a:solidFill>
                  <a:schemeClr val="accent6"/>
                </a:solidFill>
              </a:rPr>
              <a:t>skip copy</a:t>
            </a:r>
            <a:r>
              <a:rPr lang="en-US" dirty="0"/>
              <a:t> of obsolete (i.e., invalid) data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Background GC: </a:t>
            </a:r>
            <a:r>
              <a:rPr lang="en-US" dirty="0"/>
              <a:t>Exploits SSD idle time</a:t>
            </a:r>
          </a:p>
          <a:p>
            <a:pPr lvl="1"/>
            <a:r>
              <a:rPr lang="en-US" dirty="0"/>
              <a:t>Challenge: how to accurately predict SSD idle time</a:t>
            </a:r>
          </a:p>
          <a:p>
            <a:pPr lvl="1"/>
            <a:r>
              <a:rPr lang="en-US" dirty="0"/>
              <a:t>Premature GC: copied pages could have been invalidated by the host system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chemeClr val="accent6"/>
                </a:solidFill>
              </a:rPr>
              <a:t>Progressive GC: </a:t>
            </a:r>
            <a:r>
              <a:rPr lang="en-US" dirty="0"/>
              <a:t>Divide GC process into subtasks</a:t>
            </a:r>
          </a:p>
          <a:p>
            <a:pPr lvl="1"/>
            <a:r>
              <a:rPr lang="en-US" dirty="0"/>
              <a:t>e.g., copying 28 pages </a:t>
            </a:r>
            <a:r>
              <a:rPr lang="en-US" dirty="0">
                <a:sym typeface="Wingdings" pitchFamily="2" charset="2"/>
              </a:rPr>
              <a:t> (copying 1 page + servicing user request)</a:t>
            </a:r>
            <a:r>
              <a:rPr lang="en-CH" dirty="0"/>
              <a:t>×28</a:t>
            </a:r>
            <a:endParaRPr lang="en-US" dirty="0"/>
          </a:p>
          <a:p>
            <a:pPr lvl="1"/>
            <a:r>
              <a:rPr lang="en-US" dirty="0"/>
              <a:t>Effective at decreasing tail latency</a:t>
            </a:r>
            <a:endParaRPr lang="en-CH" dirty="0"/>
          </a:p>
          <a:p>
            <a:pPr marL="1023937" lvl="3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63040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Required Materials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US" dirty="0"/>
              <a:t>Address Mapping</a:t>
            </a:r>
            <a:endParaRPr lang="en-CH" dirty="0"/>
          </a:p>
          <a:p>
            <a:pPr lvl="1"/>
            <a:r>
              <a:rPr lang="en-US" dirty="0"/>
              <a:t>Aayush Gupta, </a:t>
            </a:r>
            <a:r>
              <a:rPr lang="en-US" dirty="0" err="1"/>
              <a:t>Yongjae</a:t>
            </a:r>
            <a:r>
              <a:rPr lang="en-US" dirty="0"/>
              <a:t> Kim, and </a:t>
            </a:r>
            <a:r>
              <a:rPr lang="en-US" dirty="0" err="1"/>
              <a:t>Bhuvan</a:t>
            </a:r>
            <a:r>
              <a:rPr lang="en-US" dirty="0"/>
              <a:t> </a:t>
            </a:r>
            <a:r>
              <a:rPr lang="en-US" dirty="0" err="1"/>
              <a:t>Urgaonkar</a:t>
            </a:r>
            <a:r>
              <a:rPr lang="en-CH" dirty="0"/>
              <a:t>, “</a:t>
            </a:r>
            <a:r>
              <a:rPr lang="en-US" dirty="0">
                <a:hlinkClick r:id="rId3"/>
              </a:rPr>
              <a:t>DFTL: A Flash Translation Layer Employing Demand-based Selective Caching of Page-level Address Mappings</a:t>
            </a:r>
            <a:r>
              <a:rPr lang="en-CH" dirty="0"/>
              <a:t>,” In ASPLOS 20</a:t>
            </a:r>
            <a:r>
              <a:rPr lang="en-US" dirty="0"/>
              <a:t>09</a:t>
            </a:r>
            <a:r>
              <a:rPr lang="en-CH" dirty="0"/>
              <a:t>. </a:t>
            </a:r>
          </a:p>
          <a:p>
            <a:pPr marL="344487" lvl="1" indent="0">
              <a:buNone/>
            </a:pPr>
            <a:endParaRPr lang="en-GB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1623070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Recommend Materials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D46EB4-9846-2D4C-857A-3A3698D93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79473"/>
          </a:xfrm>
        </p:spPr>
        <p:txBody>
          <a:bodyPr/>
          <a:lstStyle/>
          <a:p>
            <a:r>
              <a:rPr lang="en-CH" dirty="0"/>
              <a:t>Cache read &amp; Read-retry</a:t>
            </a:r>
          </a:p>
          <a:p>
            <a:pPr lvl="1"/>
            <a:r>
              <a:rPr lang="en-CH" dirty="0"/>
              <a:t>Jisung Park</a:t>
            </a:r>
            <a:r>
              <a:rPr lang="en-US" dirty="0"/>
              <a:t>, </a:t>
            </a:r>
            <a:r>
              <a:rPr lang="en-US" dirty="0" err="1"/>
              <a:t>Myungsuk</a:t>
            </a:r>
            <a:r>
              <a:rPr lang="en-US" dirty="0"/>
              <a:t> Kim, Lois </a:t>
            </a:r>
            <a:r>
              <a:rPr lang="en-US" dirty="0" err="1"/>
              <a:t>Orosa</a:t>
            </a:r>
            <a:r>
              <a:rPr lang="en-US" dirty="0"/>
              <a:t>, </a:t>
            </a:r>
            <a:r>
              <a:rPr lang="en-US" dirty="0" err="1"/>
              <a:t>Jihong</a:t>
            </a:r>
            <a:r>
              <a:rPr lang="en-US" dirty="0"/>
              <a:t> Kim,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CH" dirty="0"/>
              <a:t>, “</a:t>
            </a:r>
            <a:r>
              <a:rPr lang="en-CH" dirty="0">
                <a:hlinkClick r:id="rId3"/>
              </a:rPr>
              <a:t>Reducing Solid-State Drive Read Latency by Optimizing Read-Retry</a:t>
            </a:r>
            <a:r>
              <a:rPr lang="en-CH" dirty="0"/>
              <a:t>,” In ASPLOS 2021. </a:t>
            </a:r>
          </a:p>
          <a:p>
            <a:endParaRPr lang="en-CH" dirty="0"/>
          </a:p>
          <a:p>
            <a:r>
              <a:rPr lang="en-CH" dirty="0"/>
              <a:t>Program &amp; Erase Suspension</a:t>
            </a:r>
          </a:p>
          <a:p>
            <a:pPr lvl="1"/>
            <a:r>
              <a:rPr lang="en-GB" dirty="0" err="1"/>
              <a:t>Guanying</a:t>
            </a:r>
            <a:r>
              <a:rPr lang="en-GB" dirty="0"/>
              <a:t> Wu and </a:t>
            </a:r>
            <a:r>
              <a:rPr lang="en-GB" dirty="0" err="1"/>
              <a:t>Xunbin</a:t>
            </a:r>
            <a:r>
              <a:rPr lang="en-GB" dirty="0"/>
              <a:t> He, “</a:t>
            </a:r>
            <a:r>
              <a:rPr lang="en-GB" dirty="0">
                <a:hlinkClick r:id="rId4"/>
              </a:rPr>
              <a:t>Reducing SSD Read Latency via NAND Flash Program and Erase Suspension</a:t>
            </a:r>
            <a:r>
              <a:rPr lang="en-GB" dirty="0"/>
              <a:t>,” In USENIX FAST 2012.</a:t>
            </a:r>
          </a:p>
          <a:p>
            <a:pPr lvl="1"/>
            <a:r>
              <a:rPr lang="en-GB" dirty="0"/>
              <a:t>Shine Kim, </a:t>
            </a:r>
            <a:r>
              <a:rPr lang="en-GB" dirty="0" err="1"/>
              <a:t>Jonghyun</a:t>
            </a:r>
            <a:r>
              <a:rPr lang="en-GB" dirty="0"/>
              <a:t> Bae, </a:t>
            </a:r>
            <a:r>
              <a:rPr lang="en-GB" dirty="0" err="1"/>
              <a:t>Hakbeom</a:t>
            </a:r>
            <a:r>
              <a:rPr lang="en-GB" dirty="0"/>
              <a:t> </a:t>
            </a:r>
            <a:r>
              <a:rPr lang="en-GB" dirty="0" err="1"/>
              <a:t>Jand</a:t>
            </a:r>
            <a:r>
              <a:rPr lang="en-GB" dirty="0"/>
              <a:t>, Wenjing </a:t>
            </a:r>
            <a:r>
              <a:rPr lang="en-GB" dirty="0" err="1"/>
              <a:t>Jin</a:t>
            </a:r>
            <a:r>
              <a:rPr lang="en-GB" dirty="0"/>
              <a:t>, </a:t>
            </a:r>
            <a:r>
              <a:rPr lang="en-GB" dirty="0" err="1"/>
              <a:t>Jeonghun</a:t>
            </a:r>
            <a:r>
              <a:rPr lang="en-GB" dirty="0"/>
              <a:t> Gong, </a:t>
            </a:r>
            <a:r>
              <a:rPr lang="en-GB" dirty="0" err="1"/>
              <a:t>Seungyeon</a:t>
            </a:r>
            <a:r>
              <a:rPr lang="en-GB" dirty="0"/>
              <a:t> Lee, Tae Jun Ham, and Jae W. Lee, “</a:t>
            </a:r>
            <a:r>
              <a:rPr lang="en-GB" dirty="0">
                <a:hlinkClick r:id="rId5"/>
              </a:rPr>
              <a:t>Practical Erase Suspension for Modern Low-latency SSDs</a:t>
            </a:r>
            <a:r>
              <a:rPr lang="en-GB" dirty="0"/>
              <a:t>,” In USENIX ATC 2019.</a:t>
            </a:r>
          </a:p>
          <a:p>
            <a:pPr lvl="1"/>
            <a:endParaRPr lang="en-GB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7349308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Nika</a:t>
            </a:r>
            <a:r>
              <a:rPr lang="en-US" dirty="0" smtClean="0"/>
              <a:t> </a:t>
            </a:r>
            <a:r>
              <a:rPr lang="en-US" dirty="0" err="1" smtClean="0"/>
              <a:t>Mansouri</a:t>
            </a:r>
            <a:r>
              <a:rPr lang="en-US" dirty="0" smtClean="0"/>
              <a:t> </a:t>
            </a:r>
            <a:r>
              <a:rPr lang="en-US" dirty="0" err="1" smtClean="0"/>
              <a:t>Ghiasi</a:t>
            </a:r>
            <a:r>
              <a:rPr lang="en-US" dirty="0" smtClean="0"/>
              <a:t>, et al. , </a:t>
            </a:r>
            <a:r>
              <a:rPr lang="en-US" dirty="0" err="1" smtClean="0"/>
              <a:t>GenStore</a:t>
            </a:r>
            <a:r>
              <a:rPr lang="en-US" dirty="0" smtClean="0"/>
              <a:t>, ASPLOS 2022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56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1752600"/>
            <a:ext cx="8805863" cy="209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25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2 November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600" dirty="0"/>
              <a:t>Advanced NAND Flash Commands</a:t>
            </a:r>
            <a:br>
              <a:rPr lang="en-US" sz="3600" dirty="0"/>
            </a:br>
            <a:r>
              <a:rPr lang="en-US" sz="3600" dirty="0"/>
              <a:t>&amp; Address Translation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72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tR, tPROG, and tBERS</a:t>
            </a:r>
          </a:p>
          <a:p>
            <a:pPr lvl="1"/>
            <a:r>
              <a:rPr lang="en-GB" dirty="0"/>
              <a:t>L</a:t>
            </a:r>
            <a:r>
              <a:rPr lang="en-CH" dirty="0"/>
              <a:t>atencies for chip-level read/program/erase operations</a:t>
            </a:r>
          </a:p>
          <a:p>
            <a:pPr lvl="1"/>
            <a:r>
              <a:rPr lang="en-CH" dirty="0"/>
              <a:t>tR: 50~100 us</a:t>
            </a:r>
          </a:p>
          <a:p>
            <a:pPr lvl="1"/>
            <a:r>
              <a:rPr lang="en-CH" dirty="0"/>
              <a:t>tPROG: 700us~1000 us</a:t>
            </a:r>
          </a:p>
          <a:p>
            <a:pPr lvl="1"/>
            <a:r>
              <a:rPr lang="en-CH" dirty="0"/>
              <a:t>tBERS: 3ms~5ms</a:t>
            </a:r>
          </a:p>
          <a:p>
            <a:pPr lvl="1"/>
            <a:endParaRPr lang="en-CH" dirty="0"/>
          </a:p>
          <a:p>
            <a:r>
              <a:rPr lang="en-CH" dirty="0"/>
              <a:t>Flash-controller level latency </a:t>
            </a:r>
          </a:p>
          <a:p>
            <a:pPr lvl="1"/>
            <a:r>
              <a:rPr lang="en-CH" dirty="0"/>
              <a:t>1-Gb I/O rate and 16-KiB page size</a:t>
            </a:r>
          </a:p>
          <a:p>
            <a:pPr lvl="1"/>
            <a:r>
              <a:rPr lang="en-CH" dirty="0"/>
              <a:t>Read</a:t>
            </a:r>
          </a:p>
          <a:p>
            <a:pPr lvl="2"/>
            <a:r>
              <a:rPr lang="en-CH" dirty="0">
                <a:solidFill>
                  <a:srgbClr val="7030A0"/>
                </a:solidFill>
              </a:rPr>
              <a:t>(tCMD) </a:t>
            </a:r>
            <a:r>
              <a:rPr lang="en-CH" dirty="0"/>
              <a:t>+ </a:t>
            </a:r>
            <a:r>
              <a:rPr lang="en-CH" dirty="0">
                <a:solidFill>
                  <a:srgbClr val="C00000"/>
                </a:solidFill>
              </a:rPr>
              <a:t>tR</a:t>
            </a:r>
            <a:r>
              <a:rPr lang="en-CH" dirty="0"/>
              <a:t> + </a:t>
            </a:r>
            <a:r>
              <a:rPr lang="en-CH" dirty="0">
                <a:solidFill>
                  <a:srgbClr val="0070C0"/>
                </a:solidFill>
              </a:rPr>
              <a:t>tDMA</a:t>
            </a:r>
            <a:r>
              <a:rPr lang="en-CH" dirty="0"/>
              <a:t> + </a:t>
            </a:r>
            <a:r>
              <a:rPr lang="en-CH" dirty="0">
                <a:solidFill>
                  <a:schemeClr val="accent6"/>
                </a:solidFill>
              </a:rPr>
              <a:t>tECC</a:t>
            </a:r>
            <a:r>
              <a:rPr lang="en-CH" baseline="-25000" dirty="0">
                <a:solidFill>
                  <a:schemeClr val="accent6"/>
                </a:solidFill>
              </a:rPr>
              <a:t>DEC</a:t>
            </a:r>
            <a:r>
              <a:rPr lang="en-CH" dirty="0"/>
              <a:t> + </a:t>
            </a:r>
            <a:r>
              <a:rPr lang="en-CH" dirty="0">
                <a:solidFill>
                  <a:schemeClr val="accent1"/>
                </a:solidFill>
              </a:rPr>
              <a:t>(tRND) </a:t>
            </a:r>
            <a:endParaRPr lang="en-CH" baseline="-25000" dirty="0">
              <a:solidFill>
                <a:schemeClr val="accent6"/>
              </a:solidFill>
            </a:endParaRPr>
          </a:p>
          <a:p>
            <a:pPr lvl="2"/>
            <a:r>
              <a:rPr lang="en-GB" dirty="0"/>
              <a:t>e</a:t>
            </a:r>
            <a:r>
              <a:rPr lang="en-CH" dirty="0"/>
              <a:t>.g., 100 + 16 + 20 = 136 us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NAND Flash Chip Performance (Cont.)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BF2716-7394-564D-A544-02C64EDAF892}"/>
              </a:ext>
            </a:extLst>
          </p:cNvPr>
          <p:cNvGrpSpPr/>
          <p:nvPr/>
        </p:nvGrpSpPr>
        <p:grpSpPr>
          <a:xfrm>
            <a:off x="6705600" y="4114800"/>
            <a:ext cx="2133600" cy="2286000"/>
            <a:chOff x="6705600" y="4114800"/>
            <a:chExt cx="2133600" cy="22860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1A8E548-5802-1B44-9DE0-A76B8FB1E50A}"/>
                </a:ext>
              </a:extLst>
            </p:cNvPr>
            <p:cNvSpPr/>
            <p:nvPr/>
          </p:nvSpPr>
          <p:spPr bwMode="auto">
            <a:xfrm>
              <a:off x="6705600" y="5732295"/>
              <a:ext cx="2133600" cy="668505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NAND Flash Chip</a:t>
              </a: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F9E3A949-3B59-C14B-89B8-07C343D30DBF}"/>
                </a:ext>
              </a:extLst>
            </p:cNvPr>
            <p:cNvSpPr/>
            <p:nvPr/>
          </p:nvSpPr>
          <p:spPr bwMode="auto">
            <a:xfrm>
              <a:off x="6705600" y="4114800"/>
              <a:ext cx="2133600" cy="914400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6F5E143-28FB-C943-B916-4B5AB319295A}"/>
                </a:ext>
              </a:extLst>
            </p:cNvPr>
            <p:cNvGrpSpPr/>
            <p:nvPr/>
          </p:nvGrpSpPr>
          <p:grpSpPr>
            <a:xfrm>
              <a:off x="6753726" y="4492625"/>
              <a:ext cx="2037348" cy="457200"/>
              <a:chOff x="6509084" y="3578225"/>
              <a:chExt cx="2037348" cy="457200"/>
            </a:xfrm>
            <a:solidFill>
              <a:schemeClr val="bg1"/>
            </a:solidFill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D0E17521-5A2E-A145-92FA-4E13FACBFE78}"/>
                  </a:ext>
                </a:extLst>
              </p:cNvPr>
              <p:cNvSpPr/>
              <p:nvPr/>
            </p:nvSpPr>
            <p:spPr bwMode="auto">
              <a:xfrm>
                <a:off x="7555832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RAND</a:t>
                </a:r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0958B4E-E1D7-8548-9CBA-C57458A4ACAE}"/>
                  </a:ext>
                </a:extLst>
              </p:cNvPr>
              <p:cNvSpPr/>
              <p:nvPr/>
            </p:nvSpPr>
            <p:spPr bwMode="auto">
              <a:xfrm>
                <a:off x="6509084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ECC</a:t>
                </a: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E0F40B8-76F0-224C-A933-9277C5A64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72400" y="5029200"/>
              <a:ext cx="0" cy="703095"/>
            </a:xfrm>
            <a:prstGeom prst="line">
              <a:avLst/>
            </a:prstGeom>
            <a:solidFill>
              <a:srgbClr val="C0C0C0"/>
            </a:solidFill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DC83BF2-2773-B545-ADEC-9CC9B96A2CCA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7630458" y="5380748"/>
              <a:ext cx="283885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A2CF0D9-B623-794B-AD99-C733058DD439}"/>
              </a:ext>
            </a:extLst>
          </p:cNvPr>
          <p:cNvGrpSpPr/>
          <p:nvPr/>
        </p:nvGrpSpPr>
        <p:grpSpPr>
          <a:xfrm>
            <a:off x="7245653" y="3352800"/>
            <a:ext cx="1053494" cy="762000"/>
            <a:chOff x="7245653" y="3352800"/>
            <a:chExt cx="1053494" cy="7620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DE251B-3841-964A-B622-B9FB0E8F06F3}"/>
                </a:ext>
              </a:extLst>
            </p:cNvPr>
            <p:cNvSpPr txBox="1"/>
            <p:nvPr/>
          </p:nvSpPr>
          <p:spPr>
            <a:xfrm>
              <a:off x="7245653" y="3352800"/>
              <a:ext cx="105349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READ(x)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C69A6CB-A12E-3E4F-AF1C-74D1633D6F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69074" y="3722132"/>
              <a:ext cx="0" cy="392668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442B7B5-8503-C745-8159-62F1728891EE}"/>
              </a:ext>
            </a:extLst>
          </p:cNvPr>
          <p:cNvSpPr txBox="1"/>
          <p:nvPr/>
        </p:nvSpPr>
        <p:spPr>
          <a:xfrm>
            <a:off x="6294092" y="5430489"/>
            <a:ext cx="131799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kern="0" dirty="0">
                <a:solidFill>
                  <a:srgbClr val="C00000"/>
                </a:solidFill>
                <a:latin typeface="Calibri" panose="020F0502020204030204"/>
                <a:ea typeface="맑은 고딕" panose="020B0503020000020004" pitchFamily="34" charset="-127"/>
              </a:rPr>
              <a:t>❷</a:t>
            </a:r>
            <a:r>
              <a:rPr lang="ko-KR" altLang="en-US" dirty="0">
                <a:solidFill>
                  <a:srgbClr val="C00000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Sensing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634798-A36E-514C-B812-BE2A805F0771}"/>
              </a:ext>
            </a:extLst>
          </p:cNvPr>
          <p:cNvSpPr txBox="1"/>
          <p:nvPr/>
        </p:nvSpPr>
        <p:spPr>
          <a:xfrm>
            <a:off x="7082620" y="5174345"/>
            <a:ext cx="14170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❸</a:t>
            </a:r>
            <a:r>
              <a:rPr lang="ko-KR" altLang="en-US" dirty="0">
                <a:solidFill>
                  <a:srgbClr val="0070C0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Transfer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9A614E-0273-FF4A-8D30-468243FEDD93}"/>
              </a:ext>
            </a:extLst>
          </p:cNvPr>
          <p:cNvSpPr/>
          <p:nvPr/>
        </p:nvSpPr>
        <p:spPr>
          <a:xfrm>
            <a:off x="6620634" y="4402671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rgbClr val="34742A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❹</a:t>
            </a:r>
            <a:endParaRPr lang="en-CH" dirty="0">
              <a:solidFill>
                <a:srgbClr val="34742A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30941C-3190-9649-B376-0CA354606ECA}"/>
              </a:ext>
            </a:extLst>
          </p:cNvPr>
          <p:cNvSpPr/>
          <p:nvPr/>
        </p:nvSpPr>
        <p:spPr>
          <a:xfrm>
            <a:off x="7641777" y="4395326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1"/>
                </a:solidFill>
                <a:latin typeface="Calibri" panose="020F0502020204030204"/>
                <a:ea typeface="맑은 고딕" panose="020B0503020000020004" pitchFamily="34" charset="-127"/>
              </a:rPr>
              <a:t>❺</a:t>
            </a:r>
            <a:endParaRPr lang="en-CH" dirty="0">
              <a:solidFill>
                <a:schemeClr val="accent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C712AB8-9EA3-E147-9915-CFE845A63EF2}"/>
              </a:ext>
            </a:extLst>
          </p:cNvPr>
          <p:cNvSpPr/>
          <p:nvPr/>
        </p:nvSpPr>
        <p:spPr>
          <a:xfrm>
            <a:off x="6306694" y="5723647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rgbClr val="7030A0"/>
                </a:solidFill>
                <a:latin typeface="Calibri" panose="020F0502020204030204"/>
                <a:ea typeface="맑은 고딕" panose="020B0503020000020004" pitchFamily="34" charset="-127"/>
              </a:rPr>
              <a:t>❶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90601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9" grpId="0"/>
      <p:bldP spid="12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tR, tPROG, and tBERS</a:t>
            </a:r>
          </a:p>
          <a:p>
            <a:pPr lvl="1"/>
            <a:r>
              <a:rPr lang="en-GB" dirty="0"/>
              <a:t>L</a:t>
            </a:r>
            <a:r>
              <a:rPr lang="en-CH" dirty="0"/>
              <a:t>atencies for chip-level read/program/erase operations</a:t>
            </a:r>
          </a:p>
          <a:p>
            <a:pPr lvl="1"/>
            <a:r>
              <a:rPr lang="en-CH" dirty="0"/>
              <a:t>tR: 50~100 us</a:t>
            </a:r>
          </a:p>
          <a:p>
            <a:pPr lvl="1"/>
            <a:r>
              <a:rPr lang="en-CH" dirty="0"/>
              <a:t>tPROG: 700us~1000 us</a:t>
            </a:r>
          </a:p>
          <a:p>
            <a:pPr lvl="1"/>
            <a:r>
              <a:rPr lang="en-CH" dirty="0"/>
              <a:t>tBERS: 3ms~5ms</a:t>
            </a:r>
          </a:p>
          <a:p>
            <a:pPr lvl="1"/>
            <a:endParaRPr lang="en-CH" dirty="0"/>
          </a:p>
          <a:p>
            <a:r>
              <a:rPr lang="en-CH" dirty="0"/>
              <a:t>Flash-controller level latency </a:t>
            </a:r>
          </a:p>
          <a:p>
            <a:pPr lvl="1"/>
            <a:r>
              <a:rPr lang="en-CH" dirty="0"/>
              <a:t>1-Gb I/O rate and 16-KiB page size</a:t>
            </a:r>
          </a:p>
          <a:p>
            <a:pPr lvl="1"/>
            <a:r>
              <a:rPr lang="en-CH" dirty="0"/>
              <a:t>Read</a:t>
            </a:r>
          </a:p>
          <a:p>
            <a:pPr lvl="2"/>
            <a:r>
              <a:rPr lang="en-CH" dirty="0">
                <a:solidFill>
                  <a:srgbClr val="7030A0"/>
                </a:solidFill>
              </a:rPr>
              <a:t>(tCMD) </a:t>
            </a:r>
            <a:r>
              <a:rPr lang="en-CH" dirty="0"/>
              <a:t>+ </a:t>
            </a:r>
            <a:r>
              <a:rPr lang="en-CH" dirty="0">
                <a:solidFill>
                  <a:srgbClr val="C00000"/>
                </a:solidFill>
              </a:rPr>
              <a:t>tR</a:t>
            </a:r>
            <a:r>
              <a:rPr lang="en-CH" dirty="0"/>
              <a:t> + </a:t>
            </a:r>
            <a:r>
              <a:rPr lang="en-CH" dirty="0">
                <a:solidFill>
                  <a:srgbClr val="0070C0"/>
                </a:solidFill>
              </a:rPr>
              <a:t>tDMA</a:t>
            </a:r>
            <a:r>
              <a:rPr lang="en-CH" dirty="0">
                <a:solidFill>
                  <a:schemeClr val="accent1"/>
                </a:solidFill>
              </a:rPr>
              <a:t> </a:t>
            </a:r>
            <a:r>
              <a:rPr lang="en-CH" dirty="0"/>
              <a:t>+ </a:t>
            </a:r>
            <a:r>
              <a:rPr lang="en-CH" dirty="0">
                <a:solidFill>
                  <a:schemeClr val="accent6"/>
                </a:solidFill>
              </a:rPr>
              <a:t>tECC</a:t>
            </a:r>
            <a:r>
              <a:rPr lang="en-CH" baseline="-25000" dirty="0">
                <a:solidFill>
                  <a:schemeClr val="accent6"/>
                </a:solidFill>
              </a:rPr>
              <a:t>DEC</a:t>
            </a:r>
            <a:r>
              <a:rPr lang="en-CH" dirty="0"/>
              <a:t> + </a:t>
            </a:r>
            <a:r>
              <a:rPr lang="en-CH" dirty="0">
                <a:solidFill>
                  <a:schemeClr val="accent1"/>
                </a:solidFill>
              </a:rPr>
              <a:t>(tRND)</a:t>
            </a:r>
            <a:endParaRPr lang="en-CH" baseline="-25000" dirty="0">
              <a:solidFill>
                <a:schemeClr val="accent6"/>
              </a:solidFill>
            </a:endParaRPr>
          </a:p>
          <a:p>
            <a:pPr lvl="2"/>
            <a:r>
              <a:rPr lang="en-GB" dirty="0"/>
              <a:t>e</a:t>
            </a:r>
            <a:r>
              <a:rPr lang="en-CH" dirty="0"/>
              <a:t>.g., 100 + 16 + 20 = 136 us</a:t>
            </a:r>
          </a:p>
          <a:p>
            <a:pPr lvl="1"/>
            <a:r>
              <a:rPr lang="en-CH" dirty="0"/>
              <a:t>Program</a:t>
            </a:r>
          </a:p>
          <a:p>
            <a:pPr lvl="2"/>
            <a:r>
              <a:rPr lang="en-CH" dirty="0">
                <a:solidFill>
                  <a:schemeClr val="accent1"/>
                </a:solidFill>
              </a:rPr>
              <a:t>(tRND) </a:t>
            </a:r>
            <a:r>
              <a:rPr lang="en-CH" dirty="0"/>
              <a:t>+ </a:t>
            </a:r>
            <a:r>
              <a:rPr lang="en-CH" dirty="0">
                <a:solidFill>
                  <a:schemeClr val="accent6"/>
                </a:solidFill>
              </a:rPr>
              <a:t>tECC</a:t>
            </a:r>
            <a:r>
              <a:rPr lang="en-CH" baseline="-25000" dirty="0">
                <a:solidFill>
                  <a:schemeClr val="accent6"/>
                </a:solidFill>
              </a:rPr>
              <a:t>ENC</a:t>
            </a:r>
            <a:r>
              <a:rPr lang="en-CH" dirty="0"/>
              <a:t> + </a:t>
            </a:r>
            <a:r>
              <a:rPr lang="en-CH" dirty="0">
                <a:solidFill>
                  <a:srgbClr val="7030A0"/>
                </a:solidFill>
              </a:rPr>
              <a:t>(tCMD)</a:t>
            </a:r>
            <a:r>
              <a:rPr lang="en-CH" dirty="0"/>
              <a:t> + </a:t>
            </a:r>
            <a:r>
              <a:rPr lang="en-CH" dirty="0">
                <a:solidFill>
                  <a:srgbClr val="0070C0"/>
                </a:solidFill>
              </a:rPr>
              <a:t>tDMA</a:t>
            </a:r>
            <a:r>
              <a:rPr lang="en-CH" dirty="0"/>
              <a:t> + </a:t>
            </a:r>
            <a:r>
              <a:rPr lang="en-CH" dirty="0">
                <a:solidFill>
                  <a:srgbClr val="C00000"/>
                </a:solidFill>
              </a:rPr>
              <a:t>tPROG</a:t>
            </a:r>
          </a:p>
          <a:p>
            <a:pPr lvl="2"/>
            <a:r>
              <a:rPr lang="en-CH" dirty="0"/>
              <a:t>e.g., 20 + 16 + 700 = 736 us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NAND Flash Chip Performance (Cont.)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BF2716-7394-564D-A544-02C64EDAF892}"/>
              </a:ext>
            </a:extLst>
          </p:cNvPr>
          <p:cNvGrpSpPr/>
          <p:nvPr/>
        </p:nvGrpSpPr>
        <p:grpSpPr>
          <a:xfrm>
            <a:off x="6705600" y="4114800"/>
            <a:ext cx="2133600" cy="2286000"/>
            <a:chOff x="6705600" y="4114800"/>
            <a:chExt cx="2133600" cy="22860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1A8E548-5802-1B44-9DE0-A76B8FB1E50A}"/>
                </a:ext>
              </a:extLst>
            </p:cNvPr>
            <p:cNvSpPr/>
            <p:nvPr/>
          </p:nvSpPr>
          <p:spPr bwMode="auto">
            <a:xfrm>
              <a:off x="6705600" y="5732295"/>
              <a:ext cx="2133600" cy="668505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NAND Flash Chip</a:t>
              </a: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F9E3A949-3B59-C14B-89B8-07C343D30DBF}"/>
                </a:ext>
              </a:extLst>
            </p:cNvPr>
            <p:cNvSpPr/>
            <p:nvPr/>
          </p:nvSpPr>
          <p:spPr bwMode="auto">
            <a:xfrm>
              <a:off x="6705600" y="4114800"/>
              <a:ext cx="2133600" cy="914400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6F5E143-28FB-C943-B916-4B5AB319295A}"/>
                </a:ext>
              </a:extLst>
            </p:cNvPr>
            <p:cNvGrpSpPr/>
            <p:nvPr/>
          </p:nvGrpSpPr>
          <p:grpSpPr>
            <a:xfrm>
              <a:off x="6753726" y="4492625"/>
              <a:ext cx="2037348" cy="457200"/>
              <a:chOff x="6509084" y="3578225"/>
              <a:chExt cx="2037348" cy="457200"/>
            </a:xfrm>
            <a:solidFill>
              <a:schemeClr val="bg1"/>
            </a:solidFill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D0E17521-5A2E-A145-92FA-4E13FACBFE78}"/>
                  </a:ext>
                </a:extLst>
              </p:cNvPr>
              <p:cNvSpPr/>
              <p:nvPr/>
            </p:nvSpPr>
            <p:spPr bwMode="auto">
              <a:xfrm>
                <a:off x="7555832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RAND</a:t>
                </a:r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0958B4E-E1D7-8548-9CBA-C57458A4ACAE}"/>
                  </a:ext>
                </a:extLst>
              </p:cNvPr>
              <p:cNvSpPr/>
              <p:nvPr/>
            </p:nvSpPr>
            <p:spPr bwMode="auto">
              <a:xfrm>
                <a:off x="6509084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ECC</a:t>
                </a: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E0F40B8-76F0-224C-A933-9277C5A64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72400" y="5029200"/>
              <a:ext cx="0" cy="703095"/>
            </a:xfrm>
            <a:prstGeom prst="line">
              <a:avLst/>
            </a:prstGeom>
            <a:solidFill>
              <a:srgbClr val="C0C0C0"/>
            </a:solidFill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DC83BF2-2773-B545-ADEC-9CC9B96A2CCA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7630458" y="5380748"/>
              <a:ext cx="283885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10C1EC-306B-604F-A94D-819781F8265A}"/>
              </a:ext>
            </a:extLst>
          </p:cNvPr>
          <p:cNvGrpSpPr/>
          <p:nvPr/>
        </p:nvGrpSpPr>
        <p:grpSpPr>
          <a:xfrm>
            <a:off x="7178327" y="3352800"/>
            <a:ext cx="1188146" cy="762000"/>
            <a:chOff x="7178327" y="3352800"/>
            <a:chExt cx="1188146" cy="7620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DE251B-3841-964A-B622-B9FB0E8F06F3}"/>
                </a:ext>
              </a:extLst>
            </p:cNvPr>
            <p:cNvSpPr txBox="1"/>
            <p:nvPr/>
          </p:nvSpPr>
          <p:spPr>
            <a:xfrm>
              <a:off x="7178327" y="3352800"/>
              <a:ext cx="118814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WRITE(x)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C69A6CB-A12E-3E4F-AF1C-74D1633D6F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69074" y="3722132"/>
              <a:ext cx="0" cy="392668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442B7B5-8503-C745-8159-62F1728891EE}"/>
              </a:ext>
            </a:extLst>
          </p:cNvPr>
          <p:cNvSpPr txBox="1"/>
          <p:nvPr/>
        </p:nvSpPr>
        <p:spPr>
          <a:xfrm>
            <a:off x="6365568" y="5430489"/>
            <a:ext cx="144655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ko-KR" altLang="en-US" dirty="0">
                <a:solidFill>
                  <a:srgbClr val="C00000"/>
                </a:solidFill>
                <a:latin typeface="Calibri" panose="020F0502020204030204"/>
                <a:ea typeface="맑은 고딕" panose="020B0503020000020004" pitchFamily="34" charset="-127"/>
              </a:rPr>
              <a:t>❺ 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634798-A36E-514C-B812-BE2A805F0771}"/>
              </a:ext>
            </a:extLst>
          </p:cNvPr>
          <p:cNvSpPr txBox="1"/>
          <p:nvPr/>
        </p:nvSpPr>
        <p:spPr>
          <a:xfrm>
            <a:off x="7016576" y="5174345"/>
            <a:ext cx="1417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altLang="ko-KR" dirty="0">
                <a:solidFill>
                  <a:srgbClr val="0070C0"/>
                </a:solidFill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❹</a:t>
            </a:r>
            <a:r>
              <a:rPr lang="ko-KR" altLang="en-US" dirty="0">
                <a:solidFill>
                  <a:srgbClr val="0070C0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Transfer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8F52A3-6E34-0243-B882-6009CFDF6E2B}"/>
              </a:ext>
            </a:extLst>
          </p:cNvPr>
          <p:cNvSpPr/>
          <p:nvPr/>
        </p:nvSpPr>
        <p:spPr>
          <a:xfrm>
            <a:off x="7672031" y="4393482"/>
            <a:ext cx="51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chemeClr val="accent1"/>
                </a:solidFill>
                <a:latin typeface="Calibri" panose="020F0502020204030204"/>
                <a:ea typeface="맑은 고딕" panose="020B0503020000020004" pitchFamily="34" charset="-127"/>
              </a:rPr>
              <a:t>❶</a:t>
            </a:r>
            <a:r>
              <a:rPr lang="ko-KR" altLang="en-US" dirty="0">
                <a:solidFill>
                  <a:schemeClr val="accent6"/>
                </a:solidFill>
                <a:latin typeface="Calibri" panose="020F0502020204030204"/>
                <a:ea typeface="맑은 고딕" panose="020B0503020000020004" pitchFamily="34" charset="-127"/>
              </a:rPr>
              <a:t> </a:t>
            </a:r>
            <a:endParaRPr lang="en-CH" dirty="0">
              <a:solidFill>
                <a:schemeClr val="accent6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13A5F8-6A4E-7A47-A141-2F567807CD03}"/>
              </a:ext>
            </a:extLst>
          </p:cNvPr>
          <p:cNvSpPr/>
          <p:nvPr/>
        </p:nvSpPr>
        <p:spPr>
          <a:xfrm>
            <a:off x="6631027" y="4393482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kern="0" dirty="0">
                <a:solidFill>
                  <a:srgbClr val="34742A"/>
                </a:solidFill>
                <a:latin typeface="Calibri" panose="020F0502020204030204"/>
                <a:ea typeface="맑은 고딕" panose="020B0503020000020004" pitchFamily="34" charset="-127"/>
              </a:rPr>
              <a:t>❷</a:t>
            </a:r>
            <a:endParaRPr lang="en-CH" dirty="0">
              <a:solidFill>
                <a:srgbClr val="34742A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35ED9A2-62A8-7447-A3BE-AF63AB34392D}"/>
              </a:ext>
            </a:extLst>
          </p:cNvPr>
          <p:cNvSpPr/>
          <p:nvPr/>
        </p:nvSpPr>
        <p:spPr>
          <a:xfrm>
            <a:off x="6388334" y="5718221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</a:rPr>
              <a:t>❸</a:t>
            </a:r>
            <a:endParaRPr lang="en-CH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09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5" grpId="0"/>
      <p:bldP spid="14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How about bandwidth?</a:t>
            </a:r>
          </a:p>
          <a:p>
            <a:pPr lvl="1"/>
            <a:r>
              <a:rPr lang="en-US" dirty="0"/>
              <a:t>Read</a:t>
            </a:r>
          </a:p>
          <a:p>
            <a:pPr lvl="2"/>
            <a:r>
              <a:rPr lang="en-US" dirty="0"/>
              <a:t>16 KiB / 136 us ≈ 120 MB/s</a:t>
            </a:r>
          </a:p>
          <a:p>
            <a:pPr lvl="1"/>
            <a:r>
              <a:rPr lang="en-US" dirty="0"/>
              <a:t>Write</a:t>
            </a:r>
          </a:p>
          <a:p>
            <a:pPr lvl="2"/>
            <a:r>
              <a:rPr lang="en-US" dirty="0"/>
              <a:t>16 KiB / 736 us </a:t>
            </a:r>
            <a:r>
              <a:rPr lang="en-CH" dirty="0"/>
              <a:t>≈ 22 MB/s</a:t>
            </a:r>
            <a:endParaRPr lang="en-US" dirty="0"/>
          </a:p>
          <a:p>
            <a:pPr marL="344487" lvl="1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NAND Flash Chip Performance (Cont.)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D8480CE-E236-E24F-8D9D-F7D512A27376}"/>
              </a:ext>
            </a:extLst>
          </p:cNvPr>
          <p:cNvGrpSpPr/>
          <p:nvPr/>
        </p:nvGrpSpPr>
        <p:grpSpPr>
          <a:xfrm>
            <a:off x="5064186" y="940713"/>
            <a:ext cx="3698814" cy="2025983"/>
            <a:chOff x="5064186" y="940713"/>
            <a:chExt cx="3698814" cy="202598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889BC8-D2AC-5A40-B84E-847EBD283004}"/>
                </a:ext>
              </a:extLst>
            </p:cNvPr>
            <p:cNvSpPr txBox="1"/>
            <p:nvPr/>
          </p:nvSpPr>
          <p:spPr>
            <a:xfrm>
              <a:off x="6446211" y="940713"/>
              <a:ext cx="1072730" cy="43088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200" b="1" dirty="0">
                  <a:solidFill>
                    <a:srgbClr val="C00000"/>
                  </a:solidFill>
                  <a:latin typeface="+mn-lt"/>
                </a:rPr>
                <a:t>WAIT!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0CD3DAD-CC0E-8D4B-89FB-B4338FB567FA}"/>
                </a:ext>
              </a:extLst>
            </p:cNvPr>
            <p:cNvSpPr txBox="1"/>
            <p:nvPr/>
          </p:nvSpPr>
          <p:spPr>
            <a:xfrm>
              <a:off x="5502332" y="1358500"/>
              <a:ext cx="289598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000" dirty="0">
                  <a:latin typeface="+mn-lt"/>
                </a:rPr>
                <a:t>SSD read latency: </a:t>
              </a:r>
              <a:r>
                <a:rPr lang="en-CH" sz="2000" dirty="0">
                  <a:solidFill>
                    <a:srgbClr val="C00000"/>
                  </a:solidFill>
                  <a:latin typeface="+mn-lt"/>
                </a:rPr>
                <a:t>67 us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183CB9-E3EA-B740-A9B9-5E02E420811A}"/>
                </a:ext>
              </a:extLst>
            </p:cNvPr>
            <p:cNvSpPr txBox="1"/>
            <p:nvPr/>
          </p:nvSpPr>
          <p:spPr>
            <a:xfrm>
              <a:off x="5137649" y="1752600"/>
              <a:ext cx="3625351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000" dirty="0">
                  <a:latin typeface="+mn-lt"/>
                </a:rPr>
                <a:t>SSD read bandwidth: </a:t>
              </a:r>
              <a:r>
                <a:rPr lang="en-CH" sz="2000" dirty="0">
                  <a:solidFill>
                    <a:srgbClr val="C00000"/>
                  </a:solidFill>
                  <a:latin typeface="+mn-lt"/>
                </a:rPr>
                <a:t>3.5 GB/s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5D79BB5-8040-C84E-9439-EEBD53F4ECAD}"/>
                </a:ext>
              </a:extLst>
            </p:cNvPr>
            <p:cNvSpPr txBox="1"/>
            <p:nvPr/>
          </p:nvSpPr>
          <p:spPr>
            <a:xfrm>
              <a:off x="5446594" y="2172486"/>
              <a:ext cx="2958695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000" dirty="0">
                  <a:latin typeface="+mn-lt"/>
                </a:rPr>
                <a:t>SSD write latency: </a:t>
              </a:r>
              <a:r>
                <a:rPr lang="en-CH" sz="2000" dirty="0">
                  <a:solidFill>
                    <a:srgbClr val="C00000"/>
                  </a:solidFill>
                  <a:latin typeface="+mn-lt"/>
                </a:rPr>
                <a:t>47 us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49BE19-9B7A-274C-87B4-21BD91971227}"/>
                </a:ext>
              </a:extLst>
            </p:cNvPr>
            <p:cNvSpPr txBox="1"/>
            <p:nvPr/>
          </p:nvSpPr>
          <p:spPr>
            <a:xfrm>
              <a:off x="5064186" y="2566586"/>
              <a:ext cx="3471656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000" dirty="0">
                  <a:latin typeface="+mn-lt"/>
                </a:rPr>
                <a:t>SSD write bandwidth: </a:t>
              </a:r>
              <a:r>
                <a:rPr lang="en-CH" sz="2000" dirty="0">
                  <a:solidFill>
                    <a:srgbClr val="C00000"/>
                  </a:solidFill>
                  <a:latin typeface="+mn-lt"/>
                </a:rPr>
                <a:t>3 GB/s</a:t>
              </a:r>
            </a:p>
          </p:txBody>
        </p:sp>
      </p:grp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769393D-D9A7-7C45-8EE9-48DCA83FA008}"/>
              </a:ext>
            </a:extLst>
          </p:cNvPr>
          <p:cNvSpPr/>
          <p:nvPr/>
        </p:nvSpPr>
        <p:spPr bwMode="auto">
          <a:xfrm>
            <a:off x="2261616" y="1712976"/>
            <a:ext cx="838200" cy="1214096"/>
          </a:xfrm>
          <a:prstGeom prst="roundRect">
            <a:avLst/>
          </a:prstGeom>
          <a:noFill/>
          <a:ln w="19050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450B0F-C5FD-894B-8E20-9F7836FF2750}"/>
              </a:ext>
            </a:extLst>
          </p:cNvPr>
          <p:cNvSpPr txBox="1"/>
          <p:nvPr/>
        </p:nvSpPr>
        <p:spPr>
          <a:xfrm>
            <a:off x="210312" y="2902688"/>
            <a:ext cx="453675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2000" dirty="0">
                <a:solidFill>
                  <a:srgbClr val="0070C0"/>
                </a:solidFill>
                <a:latin typeface="+mn-lt"/>
              </a:rPr>
              <a:t>Optimizations w/ advanced commands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C06D4E8-0AE0-9649-B9B6-082F5D20F92A}"/>
              </a:ext>
            </a:extLst>
          </p:cNvPr>
          <p:cNvSpPr/>
          <p:nvPr/>
        </p:nvSpPr>
        <p:spPr bwMode="auto">
          <a:xfrm>
            <a:off x="3147517" y="3429602"/>
            <a:ext cx="2839822" cy="456598"/>
          </a:xfrm>
          <a:prstGeom prst="roundRect">
            <a:avLst>
              <a:gd name="adj" fmla="val 10088"/>
            </a:avLst>
          </a:prstGeom>
          <a:solidFill>
            <a:srgbClr val="CDEDF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mbria" panose="02040503050406030204" pitchFamily="18" charset="0"/>
              </a:rPr>
              <a:t>DRAM/SLC Write Buffer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5F24D41-130C-7C4F-A7D5-AED82FA26D2A}"/>
              </a:ext>
            </a:extLst>
          </p:cNvPr>
          <p:cNvGrpSpPr/>
          <p:nvPr/>
        </p:nvGrpSpPr>
        <p:grpSpPr>
          <a:xfrm>
            <a:off x="315196" y="3570286"/>
            <a:ext cx="8447804" cy="2906715"/>
            <a:chOff x="467596" y="3570286"/>
            <a:chExt cx="8447804" cy="2906715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1A8E548-5802-1B44-9DE0-A76B8FB1E50A}"/>
                </a:ext>
              </a:extLst>
            </p:cNvPr>
            <p:cNvSpPr/>
            <p:nvPr/>
          </p:nvSpPr>
          <p:spPr bwMode="auto">
            <a:xfrm>
              <a:off x="6705600" y="5732295"/>
              <a:ext cx="2133600" cy="668505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NAND Flash Chip</a:t>
              </a:r>
            </a:p>
          </p:txBody>
        </p:sp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F9E3A949-3B59-C14B-89B8-07C343D30DBF}"/>
                </a:ext>
              </a:extLst>
            </p:cNvPr>
            <p:cNvSpPr/>
            <p:nvPr/>
          </p:nvSpPr>
          <p:spPr bwMode="auto">
            <a:xfrm>
              <a:off x="6705600" y="4114800"/>
              <a:ext cx="2133600" cy="914400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6F5E143-28FB-C943-B916-4B5AB319295A}"/>
                </a:ext>
              </a:extLst>
            </p:cNvPr>
            <p:cNvGrpSpPr/>
            <p:nvPr/>
          </p:nvGrpSpPr>
          <p:grpSpPr>
            <a:xfrm>
              <a:off x="6753726" y="4492625"/>
              <a:ext cx="2037348" cy="457200"/>
              <a:chOff x="6509084" y="3578225"/>
              <a:chExt cx="2037348" cy="457200"/>
            </a:xfrm>
            <a:solidFill>
              <a:schemeClr val="bg1"/>
            </a:solidFill>
          </p:grpSpPr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D0E17521-5A2E-A145-92FA-4E13FACBFE78}"/>
                  </a:ext>
                </a:extLst>
              </p:cNvPr>
              <p:cNvSpPr/>
              <p:nvPr/>
            </p:nvSpPr>
            <p:spPr bwMode="auto">
              <a:xfrm>
                <a:off x="7555832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RAND</a:t>
                </a:r>
              </a:p>
            </p:txBody>
          </p:sp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0958B4E-E1D7-8548-9CBA-C57458A4ACAE}"/>
                  </a:ext>
                </a:extLst>
              </p:cNvPr>
              <p:cNvSpPr/>
              <p:nvPr/>
            </p:nvSpPr>
            <p:spPr bwMode="auto">
              <a:xfrm>
                <a:off x="6509084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ECC</a:t>
                </a:r>
              </a:p>
            </p:txBody>
          </p: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E0F40B8-76F0-224C-A933-9277C5A64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772400" y="5029200"/>
              <a:ext cx="0" cy="703095"/>
            </a:xfrm>
            <a:prstGeom prst="line">
              <a:avLst/>
            </a:prstGeom>
            <a:solidFill>
              <a:srgbClr val="C0C0C0"/>
            </a:solidFill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DC83BF2-2773-B545-ADEC-9CC9B96A2CCA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7630458" y="5380748"/>
              <a:ext cx="283885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AF32B331-EFBD-9C41-B818-11145CF640BD}"/>
                </a:ext>
              </a:extLst>
            </p:cNvPr>
            <p:cNvSpPr/>
            <p:nvPr/>
          </p:nvSpPr>
          <p:spPr bwMode="auto">
            <a:xfrm>
              <a:off x="4214732" y="5732295"/>
              <a:ext cx="2133600" cy="668505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NAND Flash Chip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379FA309-B655-FE4E-80DB-1AD4EE3C5721}"/>
                </a:ext>
              </a:extLst>
            </p:cNvPr>
            <p:cNvSpPr/>
            <p:nvPr/>
          </p:nvSpPr>
          <p:spPr bwMode="auto">
            <a:xfrm>
              <a:off x="4214732" y="4114800"/>
              <a:ext cx="2133600" cy="914400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9FD80E1-E717-EF44-A7C2-82245ABA9A49}"/>
                </a:ext>
              </a:extLst>
            </p:cNvPr>
            <p:cNvGrpSpPr/>
            <p:nvPr/>
          </p:nvGrpSpPr>
          <p:grpSpPr>
            <a:xfrm>
              <a:off x="4262858" y="4492625"/>
              <a:ext cx="2037348" cy="457200"/>
              <a:chOff x="6509084" y="3578225"/>
              <a:chExt cx="2037348" cy="457200"/>
            </a:xfrm>
            <a:solidFill>
              <a:schemeClr val="bg1"/>
            </a:solidFill>
          </p:grpSpPr>
          <p:sp>
            <p:nvSpPr>
              <p:cNvPr id="25" name="Rounded Rectangle 24">
                <a:extLst>
                  <a:ext uri="{FF2B5EF4-FFF2-40B4-BE49-F238E27FC236}">
                    <a16:creationId xmlns:a16="http://schemas.microsoft.com/office/drawing/2014/main" id="{2190783F-537B-AF48-A8BD-DAE31037B86D}"/>
                  </a:ext>
                </a:extLst>
              </p:cNvPr>
              <p:cNvSpPr/>
              <p:nvPr/>
            </p:nvSpPr>
            <p:spPr bwMode="auto">
              <a:xfrm>
                <a:off x="7555832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RAND</a:t>
                </a:r>
              </a:p>
            </p:txBody>
          </p:sp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E37E0D40-B049-C14A-A553-6933E67A473F}"/>
                  </a:ext>
                </a:extLst>
              </p:cNvPr>
              <p:cNvSpPr/>
              <p:nvPr/>
            </p:nvSpPr>
            <p:spPr bwMode="auto">
              <a:xfrm>
                <a:off x="6509084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ECC</a:t>
                </a: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7A1E27B-C013-0149-A443-F891D23535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1532" y="5029200"/>
              <a:ext cx="0" cy="703095"/>
            </a:xfrm>
            <a:prstGeom prst="line">
              <a:avLst/>
            </a:prstGeom>
            <a:solidFill>
              <a:srgbClr val="C0C0C0"/>
            </a:solidFill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122D60A-1358-0546-B8B8-3263A0C917BF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5139590" y="5380748"/>
              <a:ext cx="283885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1B54931A-6FDA-7047-9A24-FD5E7F018DAF}"/>
                </a:ext>
              </a:extLst>
            </p:cNvPr>
            <p:cNvSpPr/>
            <p:nvPr/>
          </p:nvSpPr>
          <p:spPr bwMode="auto">
            <a:xfrm>
              <a:off x="559046" y="5732295"/>
              <a:ext cx="2133600" cy="668505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NAND Flash Chip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3CD875B4-E985-6E43-A49E-FE2ABC9E265E}"/>
                </a:ext>
              </a:extLst>
            </p:cNvPr>
            <p:cNvSpPr/>
            <p:nvPr/>
          </p:nvSpPr>
          <p:spPr bwMode="auto">
            <a:xfrm>
              <a:off x="559046" y="4114800"/>
              <a:ext cx="2133600" cy="914400"/>
            </a:xfrm>
            <a:prstGeom prst="roundRect">
              <a:avLst>
                <a:gd name="adj" fmla="val 10088"/>
              </a:avLst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5BDD161-8D4A-C042-9E40-AA5157438391}"/>
                </a:ext>
              </a:extLst>
            </p:cNvPr>
            <p:cNvGrpSpPr/>
            <p:nvPr/>
          </p:nvGrpSpPr>
          <p:grpSpPr>
            <a:xfrm>
              <a:off x="607172" y="4492625"/>
              <a:ext cx="2037348" cy="457200"/>
              <a:chOff x="6509084" y="3578225"/>
              <a:chExt cx="2037348" cy="457200"/>
            </a:xfrm>
            <a:solidFill>
              <a:schemeClr val="bg1"/>
            </a:solidFill>
          </p:grpSpPr>
          <p:sp>
            <p:nvSpPr>
              <p:cNvPr id="33" name="Rounded Rectangle 32">
                <a:extLst>
                  <a:ext uri="{FF2B5EF4-FFF2-40B4-BE49-F238E27FC236}">
                    <a16:creationId xmlns:a16="http://schemas.microsoft.com/office/drawing/2014/main" id="{C1298020-C693-A04B-8E38-D96B03473003}"/>
                  </a:ext>
                </a:extLst>
              </p:cNvPr>
              <p:cNvSpPr/>
              <p:nvPr/>
            </p:nvSpPr>
            <p:spPr bwMode="auto">
              <a:xfrm>
                <a:off x="7555832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RAND</a:t>
                </a: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4B275CFC-0CC3-984E-8DF5-3C3444E815D3}"/>
                  </a:ext>
                </a:extLst>
              </p:cNvPr>
              <p:cNvSpPr/>
              <p:nvPr/>
            </p:nvSpPr>
            <p:spPr bwMode="auto">
              <a:xfrm>
                <a:off x="6509084" y="3578225"/>
                <a:ext cx="990600" cy="457200"/>
              </a:xfrm>
              <a:prstGeom prst="roundRect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ECC</a:t>
                </a:r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712497B-8CCB-4943-B273-7A563D69DB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25846" y="5029200"/>
              <a:ext cx="0" cy="703095"/>
            </a:xfrm>
            <a:prstGeom prst="line">
              <a:avLst/>
            </a:prstGeom>
            <a:solidFill>
              <a:srgbClr val="C0C0C0"/>
            </a:solidFill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20B530-5AC7-444F-B42A-CD6CCFFC2849}"/>
                </a:ext>
              </a:extLst>
            </p:cNvPr>
            <p:cNvCxnSpPr>
              <a:cxnSpLocks/>
            </p:cNvCxnSpPr>
            <p:nvPr/>
          </p:nvCxnSpPr>
          <p:spPr bwMode="auto">
            <a:xfrm rot="18900000">
              <a:off x="1483904" y="5380748"/>
              <a:ext cx="283885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C75B2794-AFD0-B54A-9750-EAFE3A8501B8}"/>
                </a:ext>
              </a:extLst>
            </p:cNvPr>
            <p:cNvSpPr/>
            <p:nvPr/>
          </p:nvSpPr>
          <p:spPr bwMode="auto">
            <a:xfrm>
              <a:off x="467596" y="4010881"/>
              <a:ext cx="8443042" cy="2466120"/>
            </a:xfrm>
            <a:prstGeom prst="roundRect">
              <a:avLst>
                <a:gd name="adj" fmla="val 5791"/>
              </a:avLst>
            </a:prstGeom>
            <a:noFill/>
            <a:ln w="19050" cap="flat" cmpd="sng" algn="ctr">
              <a:solidFill>
                <a:srgbClr val="0070C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42F2940-93F0-5146-BF76-20EF6D61E7C3}"/>
                </a:ext>
              </a:extLst>
            </p:cNvPr>
            <p:cNvSpPr txBox="1"/>
            <p:nvPr/>
          </p:nvSpPr>
          <p:spPr>
            <a:xfrm>
              <a:off x="6561679" y="3570286"/>
              <a:ext cx="2353721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000" dirty="0">
                  <a:solidFill>
                    <a:srgbClr val="0070C0"/>
                  </a:solidFill>
                  <a:latin typeface="+mn-lt"/>
                </a:rPr>
                <a:t>Internal parallelism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EEC295-CD3C-6947-97CA-63733502FEA2}"/>
                </a:ext>
              </a:extLst>
            </p:cNvPr>
            <p:cNvSpPr txBox="1"/>
            <p:nvPr/>
          </p:nvSpPr>
          <p:spPr>
            <a:xfrm>
              <a:off x="3246741" y="4986286"/>
              <a:ext cx="413896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sz="2400" b="1" i="1" dirty="0">
                  <a:latin typeface="Cambria" panose="02040503050406030204" pitchFamily="18" charset="0"/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94865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Minimum I/O units in modern file systems: </a:t>
            </a:r>
            <a:r>
              <a:rPr lang="en-US" dirty="0">
                <a:solidFill>
                  <a:srgbClr val="C00000"/>
                </a:solidFill>
              </a:rPr>
              <a:t>4 KiB</a:t>
            </a:r>
          </a:p>
          <a:p>
            <a:pPr lvl="1"/>
            <a:r>
              <a:rPr lang="en-US" dirty="0"/>
              <a:t>Latency &amp; bandwidth waste due to </a:t>
            </a:r>
            <a:r>
              <a:rPr lang="en-US" dirty="0">
                <a:solidFill>
                  <a:srgbClr val="C00000"/>
                </a:solidFill>
              </a:rPr>
              <a:t>I/O-unit mismatch</a:t>
            </a:r>
          </a:p>
          <a:p>
            <a:pPr lvl="1"/>
            <a:r>
              <a:rPr lang="en-US" dirty="0"/>
              <a:t>e.g., A page read unnecessarily reads/transfers 12-KiB data </a:t>
            </a:r>
          </a:p>
          <a:p>
            <a:pPr lvl="1"/>
            <a:endParaRPr lang="en-US" dirty="0"/>
          </a:p>
          <a:p>
            <a:r>
              <a:rPr lang="en-US" dirty="0"/>
              <a:t>Optimization 1: </a:t>
            </a:r>
            <a:r>
              <a:rPr lang="en-US" dirty="0">
                <a:solidFill>
                  <a:srgbClr val="0070C0"/>
                </a:solidFill>
              </a:rPr>
              <a:t>Sub-page sensing</a:t>
            </a:r>
          </a:p>
          <a:p>
            <a:pPr lvl="1"/>
            <a:r>
              <a:rPr lang="en-US" dirty="0"/>
              <a:t>e.g., Micron SNAP READ operation</a:t>
            </a:r>
            <a:r>
              <a:rPr lang="en-US" baseline="30000" dirty="0"/>
              <a:t>1</a:t>
            </a:r>
          </a:p>
          <a:p>
            <a:pPr lvl="1"/>
            <a:r>
              <a:rPr lang="en-US" dirty="0" err="1"/>
              <a:t>Microarchitecure</a:t>
            </a:r>
            <a:r>
              <a:rPr lang="en-US" dirty="0"/>
              <a:t>-level optimization – </a:t>
            </a:r>
            <a:r>
              <a:rPr lang="en-US" dirty="0">
                <a:solidFill>
                  <a:schemeClr val="accent6"/>
                </a:solidFill>
              </a:rPr>
              <a:t>directly reduces </a:t>
            </a:r>
            <a:r>
              <a:rPr lang="en-US" dirty="0" err="1">
                <a:solidFill>
                  <a:schemeClr val="accent6"/>
                </a:solidFill>
              </a:rPr>
              <a:t>tR</a:t>
            </a:r>
            <a:endParaRPr lang="en-US" dirty="0">
              <a:solidFill>
                <a:schemeClr val="accent6"/>
              </a:solidFill>
            </a:endParaRPr>
          </a:p>
          <a:p>
            <a:pPr lvl="1"/>
            <a:endParaRPr lang="en-US" dirty="0"/>
          </a:p>
          <a:p>
            <a:r>
              <a:rPr lang="en-US" dirty="0"/>
              <a:t>Optimization 2: </a:t>
            </a:r>
            <a:r>
              <a:rPr lang="en-US" dirty="0">
                <a:solidFill>
                  <a:srgbClr val="0070C0"/>
                </a:solidFill>
              </a:rPr>
              <a:t>Random Data Out (RDO)</a:t>
            </a:r>
          </a:p>
          <a:p>
            <a:pPr lvl="1"/>
            <a:r>
              <a:rPr lang="en-US" dirty="0"/>
              <a:t>Data transfer with an </a:t>
            </a:r>
            <a:r>
              <a:rPr lang="en-US" dirty="0">
                <a:solidFill>
                  <a:schemeClr val="accent6"/>
                </a:solidFill>
              </a:rPr>
              <a:t>arbitrary offset and size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Reduce </a:t>
            </a:r>
            <a:r>
              <a:rPr lang="en-US" dirty="0" err="1">
                <a:solidFill>
                  <a:schemeClr val="accent6"/>
                </a:solidFill>
              </a:rPr>
              <a:t>tDMA</a:t>
            </a:r>
            <a:r>
              <a:rPr lang="en-US" dirty="0">
                <a:solidFill>
                  <a:schemeClr val="accent6"/>
                </a:solidFill>
              </a:rPr>
              <a:t> and </a:t>
            </a:r>
            <a:r>
              <a:rPr lang="en-US" dirty="0" err="1">
                <a:solidFill>
                  <a:schemeClr val="accent6"/>
                </a:solidFill>
              </a:rPr>
              <a:t>tECC</a:t>
            </a:r>
            <a:r>
              <a:rPr lang="en-US" baseline="-25000" dirty="0" err="1">
                <a:solidFill>
                  <a:schemeClr val="accent6"/>
                </a:solidFill>
              </a:rPr>
              <a:t>DEC</a:t>
            </a:r>
            <a:r>
              <a:rPr lang="en-US" dirty="0">
                <a:solidFill>
                  <a:schemeClr val="accent6"/>
                </a:solidFill>
              </a:rPr>
              <a:t> </a:t>
            </a:r>
          </a:p>
          <a:p>
            <a:pPr lvl="1"/>
            <a:endParaRPr lang="en-CH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85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Advanced Commands for Small Reads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C34065-78E4-D84C-86D0-3B319B8E7B81}"/>
              </a:ext>
            </a:extLst>
          </p:cNvPr>
          <p:cNvSpPr txBox="1"/>
          <p:nvPr/>
        </p:nvSpPr>
        <p:spPr>
          <a:xfrm>
            <a:off x="192024" y="6187445"/>
            <a:ext cx="8010526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GB" sz="1100" baseline="30000" dirty="0">
                <a:latin typeface="+mn-lt"/>
              </a:rPr>
              <a:t>1</a:t>
            </a:r>
            <a:r>
              <a:rPr lang="en-GB" sz="1100" dirty="0">
                <a:latin typeface="+mn-lt"/>
              </a:rPr>
              <a:t>https://media-</a:t>
            </a:r>
            <a:r>
              <a:rPr lang="en-GB" sz="1100" dirty="0" err="1">
                <a:latin typeface="+mn-lt"/>
              </a:rPr>
              <a:t>www.micron.com</a:t>
            </a:r>
            <a:r>
              <a:rPr lang="en-GB" sz="1100" dirty="0">
                <a:latin typeface="+mn-lt"/>
              </a:rPr>
              <a:t>/-/media/client/global/documents/products/technical-note/</a:t>
            </a:r>
            <a:r>
              <a:rPr lang="en-GB" sz="1100" dirty="0" err="1">
                <a:latin typeface="+mn-lt"/>
              </a:rPr>
              <a:t>nand</a:t>
            </a:r>
            <a:r>
              <a:rPr lang="en-GB" sz="1100" dirty="0">
                <a:latin typeface="+mn-lt"/>
              </a:rPr>
              <a:t>-flash/tn_2993_snap_read.pdf</a:t>
            </a:r>
            <a:endParaRPr lang="en-CH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738608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5337</Words>
  <Application>Microsoft Office PowerPoint</Application>
  <PresentationFormat>On-screen Show (4:3)</PresentationFormat>
  <Paragraphs>2954</Paragraphs>
  <Slides>57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57</vt:i4>
      </vt:variant>
    </vt:vector>
  </HeadingPairs>
  <TitlesOfParts>
    <vt:vector size="79" baseType="lpstr">
      <vt:lpstr>맑은 고딕</vt:lpstr>
      <vt:lpstr>ＭＳ Ｐゴシック</vt:lpstr>
      <vt:lpstr>Arial</vt:lpstr>
      <vt:lpstr>Calibri</vt:lpstr>
      <vt:lpstr>Cambria</vt:lpstr>
      <vt:lpstr>Courier New</vt:lpstr>
      <vt:lpstr>Garamond</vt:lpstr>
      <vt:lpstr>Helvetica</vt:lpstr>
      <vt:lpstr>Tahoma</vt:lpstr>
      <vt:lpstr>Times New Roman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Advanced NAND Flash Commands &amp; Address Translation</vt:lpstr>
      <vt:lpstr>Recap: SSD &amp; NAND Flash Memory</vt:lpstr>
      <vt:lpstr>Today’s Agenda</vt:lpstr>
      <vt:lpstr>SSD Performance</vt:lpstr>
      <vt:lpstr>NAND Flash Chip Performance</vt:lpstr>
      <vt:lpstr>NAND Flash Chip Performance (Cont.)</vt:lpstr>
      <vt:lpstr>NAND Flash Chip Performance (Cont.)</vt:lpstr>
      <vt:lpstr>NAND Flash Chip Performance (Cont.)</vt:lpstr>
      <vt:lpstr>Advanced Commands for Small Reads</vt:lpstr>
      <vt:lpstr>CACHE READ Command</vt:lpstr>
      <vt:lpstr>Enabling the CACHE READ Command</vt:lpstr>
      <vt:lpstr>CACHE READ Command: Benefit</vt:lpstr>
      <vt:lpstr>Multi-Plane Operations</vt:lpstr>
      <vt:lpstr>Multi-Plane Operations: Benefit</vt:lpstr>
      <vt:lpstr>Program &amp; Erase Suspensions</vt:lpstr>
      <vt:lpstr>Program &amp; Erase Suspensions (Cont.)</vt:lpstr>
      <vt:lpstr>Summary</vt:lpstr>
      <vt:lpstr>Today’s Agenda</vt:lpstr>
      <vt:lpstr>Flash Translation Layer: Overview</vt:lpstr>
      <vt:lpstr>Flash Translation Layer: Overview</vt:lpstr>
      <vt:lpstr>Simple SSD Architecture</vt:lpstr>
      <vt:lpstr>Simple SSD Architecture</vt:lpstr>
      <vt:lpstr>Write Request Handling: Page Write</vt:lpstr>
      <vt:lpstr>Write Request Handling: Page Write</vt:lpstr>
      <vt:lpstr>Write Request Handling: Page Write</vt:lpstr>
      <vt:lpstr>Write Request Handling: Page Write</vt:lpstr>
      <vt:lpstr>Write Request Handling: Sequential Write</vt:lpstr>
      <vt:lpstr>Write Request Handling: Sequential Write</vt:lpstr>
      <vt:lpstr>Write Request Handling: Sequential Write</vt:lpstr>
      <vt:lpstr>Write Request Handling: Sequential Write</vt:lpstr>
      <vt:lpstr>Write Request Handling: Address Mapping</vt:lpstr>
      <vt:lpstr>Write Request Handling: Address Mapping</vt:lpstr>
      <vt:lpstr>Write Request Handling: Address Mapping</vt:lpstr>
      <vt:lpstr>Write Request Handling: Address Mapping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Write Request Handling: Update</vt:lpstr>
      <vt:lpstr>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Write Request Handling: Garbage Collection</vt:lpstr>
      <vt:lpstr>Performance Issues </vt:lpstr>
      <vt:lpstr>Performance Issues: Mitigation </vt:lpstr>
      <vt:lpstr>Required Materials</vt:lpstr>
      <vt:lpstr>Recommend Materials</vt:lpstr>
      <vt:lpstr>Next Meeting</vt:lpstr>
      <vt:lpstr>P&amp;S Modern SSDs  Advanced NAND Flash Commands &amp; Address Translation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Mohammad Sadrosadati</cp:lastModifiedBy>
  <cp:revision>1228</cp:revision>
  <dcterms:created xsi:type="dcterms:W3CDTF">2010-09-08T00:51:32Z</dcterms:created>
  <dcterms:modified xsi:type="dcterms:W3CDTF">2022-11-02T07:22:21Z</dcterms:modified>
</cp:coreProperties>
</file>